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256" r:id="rId2"/>
    <p:sldId id="258" r:id="rId3"/>
    <p:sldId id="397" r:id="rId4"/>
    <p:sldId id="398" r:id="rId5"/>
    <p:sldId id="400" r:id="rId6"/>
    <p:sldId id="399" r:id="rId7"/>
    <p:sldId id="540" r:id="rId8"/>
    <p:sldId id="401" r:id="rId9"/>
    <p:sldId id="418" r:id="rId10"/>
    <p:sldId id="538" r:id="rId11"/>
    <p:sldId id="539" r:id="rId12"/>
    <p:sldId id="402" r:id="rId13"/>
    <p:sldId id="412" r:id="rId14"/>
    <p:sldId id="413" r:id="rId15"/>
    <p:sldId id="403" r:id="rId16"/>
    <p:sldId id="543" r:id="rId17"/>
    <p:sldId id="420" r:id="rId18"/>
    <p:sldId id="562" r:id="rId19"/>
    <p:sldId id="423" r:id="rId20"/>
    <p:sldId id="414" r:id="rId21"/>
    <p:sldId id="567" r:id="rId22"/>
    <p:sldId id="415" r:id="rId23"/>
    <p:sldId id="450" r:id="rId24"/>
    <p:sldId id="416" r:id="rId25"/>
    <p:sldId id="404" r:id="rId26"/>
    <p:sldId id="542" r:id="rId27"/>
    <p:sldId id="457" r:id="rId28"/>
    <p:sldId id="566" r:id="rId29"/>
    <p:sldId id="564" r:id="rId30"/>
    <p:sldId id="405" r:id="rId31"/>
    <p:sldId id="406" r:id="rId32"/>
    <p:sldId id="407" r:id="rId33"/>
    <p:sldId id="568" r:id="rId34"/>
    <p:sldId id="565" r:id="rId35"/>
    <p:sldId id="546" r:id="rId36"/>
    <p:sldId id="408" r:id="rId37"/>
    <p:sldId id="563" r:id="rId38"/>
    <p:sldId id="409" r:id="rId39"/>
    <p:sldId id="569" r:id="rId40"/>
    <p:sldId id="421" r:id="rId41"/>
    <p:sldId id="424" r:id="rId42"/>
    <p:sldId id="425" r:id="rId43"/>
    <p:sldId id="426" r:id="rId44"/>
    <p:sldId id="427" r:id="rId45"/>
    <p:sldId id="446" r:id="rId46"/>
    <p:sldId id="428" r:id="rId47"/>
    <p:sldId id="429" r:id="rId48"/>
    <p:sldId id="447" r:id="rId49"/>
    <p:sldId id="430" r:id="rId50"/>
    <p:sldId id="448" r:id="rId51"/>
    <p:sldId id="432" r:id="rId52"/>
    <p:sldId id="433" r:id="rId53"/>
    <p:sldId id="449" r:id="rId54"/>
    <p:sldId id="434" r:id="rId55"/>
    <p:sldId id="453" r:id="rId56"/>
    <p:sldId id="537" r:id="rId57"/>
    <p:sldId id="435" r:id="rId58"/>
    <p:sldId id="451" r:id="rId59"/>
    <p:sldId id="452" r:id="rId60"/>
    <p:sldId id="436" r:id="rId61"/>
    <p:sldId id="440" r:id="rId62"/>
    <p:sldId id="454" r:id="rId63"/>
    <p:sldId id="541" r:id="rId64"/>
    <p:sldId id="455" r:id="rId65"/>
    <p:sldId id="458" r:id="rId66"/>
    <p:sldId id="544" r:id="rId67"/>
    <p:sldId id="442" r:id="rId68"/>
    <p:sldId id="441" r:id="rId69"/>
    <p:sldId id="489" r:id="rId70"/>
    <p:sldId id="443" r:id="rId71"/>
    <p:sldId id="444" r:id="rId72"/>
    <p:sldId id="456" r:id="rId73"/>
    <p:sldId id="545" r:id="rId74"/>
    <p:sldId id="547" r:id="rId75"/>
    <p:sldId id="459" r:id="rId76"/>
    <p:sldId id="475" r:id="rId77"/>
    <p:sldId id="461" r:id="rId78"/>
    <p:sldId id="462" r:id="rId79"/>
    <p:sldId id="476" r:id="rId80"/>
    <p:sldId id="463" r:id="rId81"/>
    <p:sldId id="477" r:id="rId82"/>
    <p:sldId id="490" r:id="rId83"/>
    <p:sldId id="479" r:id="rId84"/>
    <p:sldId id="480" r:id="rId85"/>
    <p:sldId id="534" r:id="rId86"/>
    <p:sldId id="482" r:id="rId87"/>
    <p:sldId id="483" r:id="rId88"/>
    <p:sldId id="484" r:id="rId89"/>
    <p:sldId id="491" r:id="rId90"/>
    <p:sldId id="492" r:id="rId91"/>
    <p:sldId id="553" r:id="rId92"/>
    <p:sldId id="554" r:id="rId93"/>
    <p:sldId id="552" r:id="rId94"/>
    <p:sldId id="570" r:id="rId95"/>
    <p:sldId id="556" r:id="rId96"/>
    <p:sldId id="557" r:id="rId97"/>
    <p:sldId id="495" r:id="rId98"/>
    <p:sldId id="500" r:id="rId99"/>
    <p:sldId id="555" r:id="rId100"/>
    <p:sldId id="496" r:id="rId101"/>
    <p:sldId id="502" r:id="rId102"/>
    <p:sldId id="498" r:id="rId103"/>
    <p:sldId id="520" r:id="rId104"/>
    <p:sldId id="503" r:id="rId105"/>
    <p:sldId id="522" r:id="rId106"/>
    <p:sldId id="536" r:id="rId107"/>
    <p:sldId id="504" r:id="rId108"/>
    <p:sldId id="548" r:id="rId109"/>
    <p:sldId id="561" r:id="rId110"/>
    <p:sldId id="549" r:id="rId111"/>
    <p:sldId id="506" r:id="rId112"/>
    <p:sldId id="560" r:id="rId113"/>
    <p:sldId id="535" r:id="rId114"/>
    <p:sldId id="550" r:id="rId115"/>
    <p:sldId id="507" r:id="rId116"/>
    <p:sldId id="508" r:id="rId117"/>
    <p:sldId id="558" r:id="rId118"/>
    <p:sldId id="509" r:id="rId119"/>
    <p:sldId id="525" r:id="rId120"/>
    <p:sldId id="524" r:id="rId121"/>
    <p:sldId id="511" r:id="rId122"/>
    <p:sldId id="526" r:id="rId123"/>
    <p:sldId id="512" r:id="rId124"/>
    <p:sldId id="527" r:id="rId125"/>
    <p:sldId id="559" r:id="rId126"/>
    <p:sldId id="513" r:id="rId127"/>
    <p:sldId id="551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3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19:03:30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88 7517,'-7'-14'-980,"6"-1"816,-4 0 1,3 5 163,2 1 0,0 5 0,-6-9 0,-3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04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1 595 24575,'0'-8'0,"0"-1"0,0-10 0,0 6 0,0-15 0,0 16 0,0-16 0,0 7 0,0 0 0,0-6 0,0 6 0,0 0 0,0-7 0,0 15 0,0-6 0,0 0 0,0 2 0,0-3 0,0 4 0,0 5 0,0-8 0,0 7 0,0-7 0,0 8 0,0 0 0,0-8 0,0 7 0,0-7 0,0 10 0,0-2 0,0 0 0,0 1 0,0 0 0,0 0 0,0 0 0,0 0 0,0 1 0,0-1 0,0 8 0,0 8 0,0 5 0,0 4 0,0-5 0,0 1 0,0 8 0,0-6 0,0 5 0,0 1 0,0-6 0,0 14 0,0-14 0,0 6 0,0 0 0,0-7 0,0 16 0,0-16 0,0 7 0,0-8 0,0 8 0,0-7 0,0 7 0,0-8 0,0-1 0,0 1 0,0 0 0,0 7 0,0-5 0,0 6 0,0-8 0,0-1 0,0 1 0,0-1 0,0 1 0,0-1 0,0 1 0,0 0 0,0-1 0,0 0 0,0 0 0,0-1 0,0 2 0,4-2 0,-3 1 0,3-1 0,0-4 0,-2 3 0,2-3 0,1 1 0,-4 2 0,4-3 0,-2 4 0,-2-1 0,6-4 0,-3-1 0,4-3 0,0 0 0,1 0 0,1-4 0,-4-2 0,4-5 0,-5 0 0,6 1 0,0 4 0,-1-4 0,1 4 0,-1-4 0,1 4 0,-1-4 0,-4 4 0,4-4 0,-4-1 0,4 5 0,1-4 0,-5 5 0,3-6 0,-3 0 0,4 1 0,0 5 0,-5-4 0,4 8 0,-7-9 0,7 4 0,-3 0 0,0-3 0,3 8 0,-3-9 0,5 4 0,-2 0 0,2-3 0,-1 3 0,-1 0 0,2-4 0,-2 9 0,2-8 0,0 8 0,-1-4 0,-4 0 0,3 4 0,-3-9 0,5 9 0,-1-4 0,1 1 0,0 2 0,-1-7 0,1 8 0,-1-4 0,1 0 0,-1 4 0,1-4 0,0 1 0,-1 2 0,1-2 0,-1 4 0,0 0 0,-5-5 0,4 4 0,-4-4 0,-3 5 0,-7 0 0,-4 0 0,-5 0 0,5 0 0,3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39:37.2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5955 24575,'14'0'0,"23"8"0,-10 0 0,21 7 0,-1 1 0,4 7 0,13 4 0,1 0 0,17 9 0,-13-8-600,13 10 600,0 1 0,-13-4 0,-19-19 0,0 0 0,37 21 0,-35-20 0,1-1 0,-1 0 0,0 1 0,0 3 0,1 0 0,-1-9 0,0 1 0,0 8 0,1 0 0,-1-8 0,0 0 0,0 2 0,1 2 0,-1 0 0,0-1 0,0-4 0,0 1 0,1 4 0,-1-1 0,1-4 0,-2-1 0,36 9 0,-37-8 0,-1-1 0,38 9 0,-36-8 0,1-1 0,0 1 0,0-1 0,1 1 0,-1 0 0,35 8 0,-37-13 0,0-1 0,36 12 0,-34-15 0,1-1 0,-1 8 0,0 1 0,1-9 0,-1 0 0,0 3 0,0 1 0,0 0 0,1 0 0,10-4 0,0 0 0,-8 4 0,0 0 0,8-5 0,1 0 0,0 0 0,-2 0 0,-7-1 0,0 2 0,8 3 0,1 1 0,0-4 0,-2 0 0,-7 4 0,0 0 0,9-5 0,-1 0 0,-10 0 0,-2 0 0,2 0 0,-1 0 0,0 0 0,0 0 0,0 0 0,1 0 0,-2-1 0,2 2 0,10 4 0,1 1 0,-9-5 0,0 1 0,8 3 0,0 1 0,-10-6 0,-1 0 0,-1-1 0,2 2 0,10 4 0,1 1 0,-9-5 0,0 0 0,7 5 0,2-1 0,12 1 0,-1-2 0,-17-3 0,0 0 0,18 9 0,-1-1 0,-21-7 0,-3-2 0,1 5 0,0 0 0,1 0 0,-1-1 0,34-1 0,-35 1 0,-2 1 0,20 3-60,13-6 60,-17 5 0,-1 1 0,19-6 0,-15 13 0,-18-14 0,0 0 0,37 17 0,0-16-313,-37 7 0,0 1 313,37-8 0,-25 2 0,2 1 0,-9 1 0,0-2 0,8-4 0,1 2-621,-1 8 1,0 1 620,2-9 0,2-2 0,10 5 0,0 1 0,-11 0 0,0-2 0,8-3 0,0 0 0,-9 4 0,2 0 0,4-4 0,7-2 0,-4 1 0,11 0 0,1 0-497,-13 0 0,4 0 0,-5 0 497,6 0 0,-2 0 0,14 0 0,0 0 0,-10 0 0,1 0 0,-14 0 0,3 0 0,-1 0 0,25 0 0,-1 0 0,0 0 0,1 0 0,-25 0 0,1 0 0,-3 0 0,13 0 0,1 0 0,-14 0 0,4 0 0,-3 0 0,13 0 0,-2 0 0,12 0 0,-1 0 0,-13 0 0,0 0-678,0 0 1,0 0 677,0 0 0,0 0 0,-11 0 0,0 0-172,-3 0 1,0 0 171,1 0 0,-1 0 0,-8 0 0,-1 0 351,1 0 1,-1 0-352,-4 0 0,0 0 0,4 0 0,1 0 0,-1 0 0,2 0 0,7 0 0,0 0 0,-10 0 0,-1 0 0,-1 0 0,2 0 0,22 0 0,1 0 0,-18 0 0,0 0 0,19 0 0,-3 0 0,13 0 0,-36 0 0,-2 0 0,20 0 1910,13 0-1910,-17 0 0,-1 0 0,18 0 0,-13 0 0,-20 0 0,2 0 1200,36 0-1200,-35 0 0,0 0 0,1 0 0,-1 0 0,0 0 0,0 0 69,11 0 1,1 0-70,-10 0 0,2 0 0,18 0 0,0 0 0,-18 0 0,-2 0 0,10-5 0,-1 0 0,-10 5 0,-2-2 129,36-15-129,-36 16 0,-2 0 0,20-15 0,-21 10 0,4 1 0,6-4 0,-1-2 0,37-8 0,-28 8 0,-3 1 0,6-8 0,13-1 0,0-1 0,-13 3 0,-20 6 0,2 1 0,35-10 0,-35 10 0,3-1-637,8 0 0,2-1 637,1-5 0,2 0 0,10 3 0,0 0 0,-10-3 0,-2 0 0,-1 0 0,-1 1 0,-10 5 0,-2-1 4,2-8 0,-1 0-4,34-2 0,-4-7 0,-17 4 0,-1-2 0,1-8 0,-1 8 0,7-19 0,-5 23 0,-22-1 0,0-1 0,25-3 0,13-10 0,-2-3 0,-26 14 0,22-11 0,-25 20 0,14-15 0,17 12 0,-13-13 0,-20 23 0,2 0 0,35-26 0,-34 21 0,1-1 0,0-4 0,-2 0 0,36-11 0,-5-4 0,0 6 0,-13-6 0,13-2 0,-17 3 0,-1 0 859,-13 3-859,-4 2 248,-13 8-248,0-4 1355,0 5-1355,-1-7 439,1 1-439,4-11 0,-3 7 0,16-10 0,6-11 0,-1 5 0,-2-7 0,-22 5 0,0 19 0,1-20 0,2 20 0,-3-20 0,5 9 0,-8 0 0,13-9 0,-3 9 0,8-26 0,-3 11 0,-7-10 0,4 14 0,-8-1 0,14-13 0,-3 10 0,-6-11 0,2 15 0,-6 0 0,8 0 0,-8 0 0,2 11 0,-13-9 0,2 20 0,-6-9 0,-3 12 0,3-11 0,8-16 0,-13-1 0,13-10 0,-25 13 0,17 0 0,-9 11 0,11-9 0,-11 9 0,9-12 0,-7 1 0,9 0 0,-9 0 0,7-1 0,-16 12 0,16-8 0,-17 18 0,8-18 0,-10 19 0,9-20 0,-6 20 0,6-19 0,-9 18 0,0-7 0,0-1 0,0 9 0,0-19 0,0 18 0,0-18 0,0-5 0,-9-1 0,6-9 0,-6 11 0,9 12 0,-10-8 0,8 7 0,-18-10 0,8 0 0,0 0 0,-5 10 0,6-7 0,-9 8 0,1-1 0,-2-7 0,3 19 0,-1-9 0,0 1 0,2 7 0,-4-18 0,-4 19 0,2-20 0,-10 20 0,1-19 0,4 18 0,-12-18 0,13 19 0,-6-20 0,-7 8 0,10 0 0,-4 3 0,2 11 0,13 1 0,-13-1 0,13 1 0,-17-12 0,9 9 0,-4-8 0,-1 10 0,2-10 0,-5 7 0,-3-7 0,4 11 0,5-12 0,-3 9 0,3-9 0,-5 12 0,1-1 0,8 9 0,-6-7 0,16 14 0,-16-13 0,16 13 0,-17-8 0,18 10 0,-18-3 0,2 2 0,-5-2 0,-4 1 0,14 0 0,-6-1 0,7 1 0,-10 4 0,9-3 0,-6 4 0,6-5 0,-8-2 0,-1 1 0,0 5 0,9-2 0,-6 8 0,7-8 0,-10 8 0,0-10 0,0 11 0,0-11 0,-13 10 0,9-4 0,-9 0 0,13 4 0,-14-12 0,11 12 0,-39-13 0,35 13 0,-35-14 0,38 14 0,-9-5 0,-1-1 0,11 6 0,-11-6 0,14 8 0,1-6 0,8 5 0,-6-6 0,16 3 0,-17 3 0,18-4 0,-8 1 0,10 3 0,-1-3 0,1 4 0,-10 0 0,7-5 0,-7 4 0,10-3 0,0 4 0,0 0 0,-10 0 0,7-5 0,-7 4 0,-15-3 0,19-1 0,-19 4 0,15-9 0,-3 8 0,1-4 0,-8 0 0,18 4 0,-18-4 0,18 6 0,-18 0 0,8-6 0,-1 5 0,4-6 0,-1 7 0,7 0 0,-7 0 0,10-4 0,-10 3 0,7-4 0,-7 5 0,10 0 0,0 0 0,-1 0 0,-9 0 0,8 0 0,-8 0 0,9 0 0,-4 0 0,-7 0 0,4 0 0,-11 0 0,16 0 0,-17-6 0,18 5 0,-8-5 0,10 6 0,-1 0 0,2 0 0,-1 0 0,6-5 0,-5 4 0,4-3 0,-4 4 0,0 0 0,2 0 0,1 0 0,-1 0 0,-2 0 0,1 0 0,-2 0 0,1 0 0,0 0 0,1 0 0,0 0 0,0 0 0,0 0 0,0 0 0,0 0 0,1 0 0,-1 0 0,1 0 0,0 0 0,-4 0 0,4 0 0,-4 0 0,3 0 0,1 0 0,0 0 0,8 0 0,8 0 0,5-5 0,6 4 0,-6-8 0,0 8 0,0-8 0,0 4 0,10-7 0,-7 2 0,7 3 0,-1-4 0,-6 5 0,7-5 0,-10 1 0,0 4 0,0-3 0,0 4 0,1-1 0,-1-3 0,0 8 0,10-9 0,-8 4 0,8-2 0,-10 0 0,0 6 0,1-6 0,-1 7 0,0-4 0,0 1 0,0 3 0,0-8 0,-2 9 0,-4-9 0,2 5 0,-2-5 0,-1 1 0,5 4 0,-9-2 0,4 2 0,-1-3 0,-3-1 0,8 4 0,-7-2 0,3 2 0,0 0 0,-3-3 0,7 7 0,-12-4 0,2 4 0,-10 5 0,0 0 0,-1 5 0,0 0 0,-1 0 0,1 0 0,0 0 0,-10 1 0,7-1 0,-7 2 0,10-2 0,-1 0 0,1 0 0,0-1 0,0-3 0,-1 3 0,1-4 0,0 1 0,-1 2 0,2-3 0,-1 0 0,1 3 0,0-7 0,0 2 0,5 2 0,-5-4 0,5 3 0,-5 0 0,2-3 0,-1 6 0,0-6 0,0 2 0,4 2 0,-4-4 0,4 3 0,0 0 0,-3-3 0,4 2 0,0 2 0,-3-4 0,7 8 0,-7-8 0,6 7 0,-6-7 0,7 8 0,-8-8 0,4 7 0,-5-7 0,1 5 0,0-5 0,7 2 0,10-3 0,2 0 0,5 4 0,-9 0 0,4 1 0,-4-1 0,0 0 0,3-3 0,-4 7 0,5-7 0,-4 6 0,3-6 0,-7 6 0,8-3 0,-9 4 0,9-3 0,-9 3 0,9-3 0,-9 3 0,4 1 0,-5 0 0,0 0 0,5-4 0,-4 4 0,5-4 0,-1 4 0,-4 0 0,5 0 0,-6 1 0,5-1 0,-3 1 0,3 0 0,-5 0 0,0 0 0,0-1 0,0 0 0,5 0 0,-3 1 0,3 0 0,-5-1 0,0 0 0,0 0 0,0-1 0,5 1 0,-4 0 0,3-1 0,-4 1 0,0-1 0,0 0 0,5 0 0,-4 0 0,3 0 0,-4-1 0,0 1 0,0-1 0,0 0 0,0 0 0,4-3 0,-3 3 0,2-3 0,-3 5 0,0-3 0,0-2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1:15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1051 204 24575,'-14'0'0,"-1"-15"0,3 11 0,-3-11 0,3 15 0,0 0 0,-1-6 0,1-1 0,-10 1 0,8-5 0,-8 4 0,9 0 0,-9-6 0,8 6 0,-8-8 0,9 8 0,-8-6 0,6 12 0,-7-12 0,0 11 0,7-9 0,-7 10 0,0-5 0,8 1 0,-8 4 0,10-5 0,-1 1 0,-9 3 0,8-3 0,-8 5 0,9 0 0,1 0 0,0-6 0,-1 5 0,1-5 0,0 6 0,0 0 0,-1 0 0,1 0 0,0 0 0,-1 0 0,1 0 0,0 0 0,-1 0 0,1 0 0,0 0 0,-1 0 0,1 0 0,0 0 0,0 0 0,-1 0 0,1 0 0,0 0 0,-1 0 0,1 6 0,-10-5 0,13 10 0,-21-2 0,21 4 0,-13-5 0,9 3 0,1-4 0,0 5 0,-1-5 0,7 4 0,-5-4 0,4-1 0,0 5 0,-4-4 0,10 5 0,-9-1 0,8 1 0,-2 0 0,4-1 0,-6 1 0,5-1 0,-4 1 0,5 0 0,-6 1 0,5 8 0,-5 3 0,1 1 0,4 6 0,-5-7 0,6 0 0,0 8 0,0-8 0,0 0 0,0 8 0,0-8 0,0 0 0,0-2 0,0-1 0,0-6 0,0 7 0,0-10 0,0 0 0,0 0 0,0 1 0,0-1 0,0 0 0,5 0 0,-3 0 0,9 0 0,-5-5 0,7 4 0,-7-4 0,5 5 0,-4-5 0,5 4 0,0-5 0,0 7 0,1-7 0,-1 5 0,0-4 0,0 0 0,0 4 0,1-5 0,-1 1 0,0 4 0,10-10 0,-8 10 0,8-10 0,-10 5 0,0-1 0,6-3 0,5 11 0,-3-12 0,2 7 0,-10-8 0,0 5 0,10-3 0,-7 3 0,6-5 0,1 8 0,-7-7 0,16 7 0,-16-8 0,7 5 0,-1-3 0,-6 3 0,16 3 0,-16-7 0,7 7 0,-10-8 0,10 0 0,-8 5 0,8-3 0,-10 3 0,10-5 0,-7 0 0,6 0 0,-8 0 0,14 0 0,-11 0 0,11 0 0,-5 0 0,-8 0 0,8 0 0,-10 0 0,0 0 0,10 0 0,-7 0 0,7 0 0,-10 0 0,0 0 0,0 0 0,0 0 0,0 0 0,1 0 0,-1 0 0,0 0 0,0 0 0,0 0 0,0 0 0,0-5 0,-1-2 0,1 0 0,-5-4 0,3 4 0,-3-5 0,5 0 0,-5-1 0,4 1 0,-4-6 0,0 4 0,4-4 0,-10 6 0,4 0 0,1-1 0,-5 1 0,5 0 0,-6-1 0,0 1 0,5 0 0,-4 0 0,5-1 0,-6-9 0,0 8 0,0-8 0,0 0 0,5 7 0,-3-7 0,3 0 0,-5 8 0,0-8 0,0 0 0,0 7 0,0-7 0,0 0 0,0 8 0,0-18 0,0 17 0,0-7 0,0 0 0,0 8 0,0-8 0,0 10 0,0-10 0,0 7 0,0-7 0,0 10 0,-5 0 0,4 0 0,-3 1 0,-2-1 0,0 0 0,-5 1 0,1 1 0,5-1 0,-5 5 0,3-5 0,-5 10 0,0-5 0,7 1 0,-6 3 0,4-3 0,-5 5 0,0 0 0,1 0 0,-1 0 0,-1 0 0,1 0 0,0 0 0,-1 0 0,2 0 0,-1 0 0,1 0 0,-1 0 0,0 0 0,2 0 0,-1 0 0,0 0 0,0 0 0,0 0 0,1 0 0,1 0 0,4 0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1:2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8913 0 24575,'-10'0'0,"0"0"0,-2 0 0,-1 6 0,-8-5 0,6 10 0,-7-4 0,10-1 0,-10 7 0,7-5 0,-17 8 0,8-1 0,-10 1 0,0 1 0,0 0 0,1 0 0,-15 2 0,11-2 0,-11 10 0,1-7 0,9 5 0,-23 6 0,24-12 0,-11 10 0,1-1 0,9-8 0,-9 9 0,13-5 0,0-5 0,0 5 0,-13 4 0,9-8 0,-9 9 0,13-5 0,0-5 0,0 5 0,0-7 0,0 0 0,0 0 0,0-1 0,10-1 0,-7 1 0,6 7 0,-9-5 0,10 5 0,-7-7 0,6-1 0,-9 2 0,0-1 0,1 9 0,-1-6 0,0 5 0,0 0 0,-14-3 0,11 4 0,-10 1 0,-1-5 0,-4 19 0,-13-6 0,13 8 0,4-11 0,14 1 0,0-14 0,-13 18 0,9-16 0,-9 16 0,13-17 0,0 13 0,0-14 0,0 14 0,0-6 0,0 1 0,0 5 0,0-6 0,1 0 0,-1 6 0,0-13 0,-14 17 0,21-19 0,-19 19 0,22-20 0,-10 9 0,0-8 0,-14 14 0,10-10 0,-11 11 0,23-8 0,-6-5 0,6 5 0,-8-7 0,10-3 0,-8 3 0,8 5 0,-1-5 0,-6 7 0,16-12 0,-16 5 0,6-3 0,-1 11 0,-6-7 0,6 7 0,1-10 0,-6 1 0,16-3 0,-16 3 0,16-3 0,-17 3 0,18-3 0,-8 1 0,0 0 0,7-1 0,-22 9 0,12-6 0,-15 6 0,16-7 0,-8 1 0,8 6 0,-10-3 0,10 3 0,-8-5 0,8-3 0,-10 3 0,0 0 0,0 7 0,0-5 0,1 5 0,-15-5 0,-3 10 0,0 1 0,-28 4 0,24 3-336,6-17 0,-2 0 336,-36 16 0,0 9 0,37-24 0,0-2 0,-37 18 0,0 8 0,14-20 0,0 1 0,-8 21 0,8-21 0,-1-1 0,-13 20 0,36-25 0,-2 1 0,1 5 0,-1 0 0,1-5 0,0-1 0,-1 5 0,1-1 0,-1-9 0,1-1 0,-34 31 0,35-31 0,1 0 0,-19 27 0,20-26 0,-2-2 0,-36 21 0,1-10 0,35-6 0,1 1 0,-19 6 0,-13 10 0,0-11 0,13-2 0,19-4 0,0 1 0,-19 6-143,-14 10 143,19-13 0,-1-1 0,14-1 0,-10-9 0,10 6 0,0-15 667,-10 17-667,-5-7 148,11 0-148,-7 5 0,14-15 0,11 6 0,-24 1 0,23-7 0,-9 8 0,13-10 0,0 8 0,10-7 0,-8 7 0,8-1 0,0-5 0,2 5 0,1-7 0,6 0 0,-7 6 0,10-5 0,-1 5 0,1-1 0,0-4 0,-1 10 0,1-10 0,0 10 0,-10-9 0,7 8 0,-7-3 0,5 5 0,3-5 0,-4 4 0,6-10 0,-1 10 0,1-9 0,0 8 0,0-8 0,0 9 0,2-10 0,-2 10 0,1-10 0,0 9 0,2-9 0,3 9 0,-4-9 0,9 9 0,-10-9 0,5 3 0,-5 0 0,2-3 0,3 8 0,-2-8 0,3 3 0,-5-4 0,2 0 0,3 4 0,-3-3 0,7 9 0,-8-5 0,3 2 0,0 3 0,-5-3 0,4-1 0,-5 5 0,5-4 0,-4 5 0,4-5 0,0 4 0,-4-5 0,5 1 0,-6 3 0,1-4 0,6 3 0,-5-3 0,4 2 0,-5-7 0,5 8 0,-3-8 0,2 9 0,-4-4 0,0 5 0,-1-5 0,1 4 0,0-5 0,-1 2 0,1 2 0,0-8 0,1 3 0,5 2 0,-3-5 0,7 1 0,-3-8 0,4-5 0,0-1 0,5 0 0,4-10 0,4 7 0,1-7 0,0 1 0,-1 6 0,3-16 0,-3 16 0,1-7 0,0 0 0,-6 7 0,5-7 0,-12 10 0,10 0 0,-10-1 0,10 1 0,-10 0 0,10 0 0,-10-1 0,5 1 0,-1 0 0,1 0 0,1 0 0,-3 1 0,1-1 0,-3-1 0,9 1 0,-10 0 0,10-1 0,-4 1 0,-1 0 0,5-1 0,-4 1 0,0 0 0,4-1 0,-10 1 0,4 0 0,1 0 0,-5 0 0,10 6 0,-10-4 0,5 4 0,-6 3 0,0 6 0,0 17 0,0 4 0,-6 0 0,-3 7 0,-6-7 0,6 1 0,-6 6 0,13-16 0,-13 16 0,8-16 0,-2 6 0,-2-8 0,9 8 0,-3-6 0,-1 7 0,5-10 0,-4 0 0,-1 0 0,5 0 0,-5 1 0,6 8 0,-5-6 0,4 6 0,-10-8 0,9-1 0,-3 0 0,5 0 0,-6-5 0,5 4 0,-5-6 0,1 2 0,4 1 0,-10-7 0,9 8 0,-9-7 0,10 7 0,-9-7 0,9 9 0,-8-6 0,8 6 0,-9-5 0,8 3 0,-9-8 0,10 7 0,-8-7 0,8 9 0,-7-8 0,7 7 0,0-8 0,8 3 0,3-9 0,2 3 0,10-3 0,-8-1 0,8 5 0,0-4 0,-7-1 0,6 5 0,1-5 0,-7 1 0,16 3 0,-16-3 0,7 5 0,-1-8 0,-6 6 0,7-5 0,-1 7 0,-6 0 0,16 0 0,-6 0 0,-1 0 0,7 0 0,-16 0 0,16 0 0,-16 0 0,6 0 0,1 0 0,-7 0 0,7 0 0,-10 0 0,0 0 0,0 0 0,0 0 0,1 0 0,-1 0 0,-1 0 0,0 0 0,-1 0 0,0 0 0,0 0 0,-1 0 0,0 0 0,-8 0 0,2 0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5:34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1395 204 24575,'-12'-16'0,"1"13"0,-4-18 0,3 14 0,0 0 0,0-3 0,-1 3 0,-9 0 0,8-4 0,-8 4 0,9 0 0,-9-6 0,8 11 0,-8-11 0,10 12 0,-10-4 0,7-1 0,-7 5 0,10-5 0,-10-1 0,7 5 0,-7-6 0,10 3 0,0 3 0,-1-3 0,-9 5 0,8 0 0,-8 0 0,10-6 0,-1 5 0,-9-4 0,8 5 0,-8 0 0,9 0 0,1-6 0,-10 5 0,7-5 0,-6 6 0,8 0 0,1 0 0,0 0 0,-1 0 0,-9 0 0,8 0 0,-8 0 0,10 0 0,-1 0 0,-9 0 0,8 0 0,-8 0 0,9 0 0,1 0 0,0 0 0,-1 0 0,1 0 0,0 0 0,0 0 0,-10 0 0,1 0 0,-2 0 0,5 0 0,6 0 0,-10 0 0,7 6 0,-6-5 0,8 10 0,-9-10 0,8 10 0,-8-10 0,9 5 0,1-1 0,0-3 0,-1 8 0,1-8 0,5 9 0,-4-10 0,5 10 0,-7-10 0,6 10 0,-4-4 0,6 4 0,-2 1 0,-3-1 0,3-4 0,0 4 0,2-4 0,-1 5 0,0-5 0,-1 3 0,-4-3 0,9 5 0,-3 0 0,-1 1 0,5-1 0,-10 0 0,10 0 0,-5 0 0,1 1 0,3 8 0,-8-6 0,8 7 0,-11 0 0,11-8 0,-5 17 0,1-16 0,5 16 0,-5-16 0,6 16 0,0-16 0,0 16 0,0-16 0,0 7 0,0 5 0,0-11 0,0 11 0,0-15 0,0 0 0,0 1 0,0-1 0,0 0 0,0 0 0,0-1 0,0 0 0,6-5 0,-5 4 0,10-9 0,-4 10 0,4-10 0,1 10 0,-1-9 0,1 3 0,1-5 0,-1 5 0,0-3 0,0 3 0,0 1 0,0-5 0,1 4 0,-1 1 0,0-5 0,0 5 0,0-1 0,1-4 0,-1 5 0,0-1 0,0-4 0,0 5 0,0-6 0,1 5 0,-1-3 0,0 9 0,0-10 0,0 4 0,1 1 0,-1-5 0,0 10 0,0-10 0,0 10 0,0-10 0,1 5 0,-1-1 0,0-3 0,0 8 0,0-8 0,1 3 0,-7 1 0,5-5 0,-4 4 0,5 1 0,0-5 0,-5 10 0,4-10 0,-4 5 0,5-1 0,0-3 0,-1 7 0,1-8 0,-1 4 0,2 0 0,-1-3 0,-5 9 0,3-10 0,-3 4 0,5 1 0,1-5 0,-7 10 0,5-10 0,-4 5 0,5-1 0,0-4 0,0 9 0,-1-9 0,0 8 0,1-7 0,-1 2 0,1 1 0,-1-3 0,1 3 0,0 1 0,0-5 0,0 4 0,0-5 0,0 6 0,0-5 0,1 5 0,-1-6 0,0 0 0,0 0 0,0 0 0,1 0 0,8 0 0,-6 0 0,7 0 0,-1 0 0,-6 0 0,16 0 0,-6 0 0,-1 0 0,7 0 0,-7 0 0,10 0 0,0 0 0,0-8 0,0 6 0,-10-11 0,7 4 0,-16 2 0,16-8 0,-16 7 0,16-8 0,-16 3 0,6-1 0,1-1 0,-7 3 0,6-3 0,-9 3 0,1 0 0,-1-1 0,9-1 0,-6 1 0,7-1 0,-8-8 0,-1 7 0,-4-7 0,1 10 0,-3 0 0,0-1 0,4-4 0,-10 3 0,10-4 0,-10 6 0,5 0 0,-1-1 0,-3 1 0,3 0 0,-5-1 0,0 1 0,0 1 0,0-1 0,0 0 0,0 1 0,0-1 0,0 1 0,0 0 0,-6 0 0,0 5 0,-7-5 0,1 10 0,0-10 0,-1 10 0,1-10 0,1 5 0,-1-1 0,0 3 0,5-2 0,-3 5 0,3-10 0,-5 5 0,1 0 0,6-4 0,-4 4 0,7-6 0,-7 1 0,8-1 0,-8 2 0,8-1 0,-9 5 0,9-4 0,-10 3 0,5-4 0,-5 0 0,1 0 0,4 0 0,-4 5 0,9-5 0,-5 5 0,1-1 0,3-4 0,-9 9 0,10-8 0,-10 8 0,10-9 0,-10 4 0,9-4 0,-8 0 0,9 1 0,-9 4 0,5-3 0,-6 4 0,6-4 0,1 0 0,-2 4 0,5-3 0,-9 7 0,9-7 0,-3 10 0,4-4 0,0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5:42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11012 1 24575,'-8'0'0,"0"0"0,0 0 0,3 4 0,-3-3 0,7 8 0,-9-8 0,4 8 0,-5-8 0,5 9 0,-4-8 0,4 8 0,-6-9 0,6 9 0,-4-9 0,4 9 0,-6-9 0,6 9 0,-5-3 0,4-1 0,-5 5 0,-1-4 0,2 4 0,-1 1 0,1-1 0,-11 4 0,7-3 0,-7 3 0,0-1 0,7-1 0,-16 10 0,-7 6 0,1 5 0,-25 8 0,25-7 0,-24 7 0,10-3 0,-13 4 0,-7 16-424,5-12 424,-5 11 0,6-15 0,-5 16 0,4-12 0,-5 11 0,7-15 0,-7 16 0,5-12 0,-5 11 0,0 1 0,5-12 0,-5 12 0,7-16 0,-1-1 0,-6 17 0,5-12 0,-4 2 0,5-8 0,14-12 0,-10 13 0,10-13 0,0 8 0,-10-5 0,10-2 424,-14 10-424,15-18 0,-12 18 0,11-9 0,-13 3 0,-1 6 0,1-16 0,-1 17 0,1-17 0,13 5 0,-10-8 0,10 7 0,-14-4 0,1 7 0,13-11 0,-11 1 0,12-2 0,-1 1 0,-11 1 0,25-4 0,-24 4 0,24-4 0,-11 2 0,-14 0 0,20-9 0,-20-1 0,28-1 0,0-6 0,-13 15 0,9-15 0,-9 8 0,13-10 0,-14 9 0,11-6 0,-11 6 0,15-1 0,8-7 0,-6 7 0,6-1 0,-8-5 0,8 6 0,-6-8 0,6 7 0,1-5 0,-7 6 0,6-1 0,1-5 0,-8 5 0,8 1 0,-15-1 0,4 10 0,-5-10 0,6 8 0,0-6 0,1 0 0,-1 6 0,0-5 0,-14 9 0,11-2 0,-11 2 0,1 0 0,9-2 0,-9 2 0,13-2 0,-13 2 0,9-9 0,-23 9 0,24-9 0,-24 11 0,23-12 0,-23 11 0,24-11 0,-11 3 0,1 5 0,10-15 0,-25 17 0,25-16 0,-10 14 0,-1-15 0,-18 13 0,11-6 0,-7 0 0,14-1 0,11-1 0,-11-5 0,1 15 0,9-15 0,-9 8 0,13-10 0,-13 10 0,9-8 0,-9 8 0,-1-10 0,11 7 0,-24-5 0,24 13 0,-25-13 0,25 13 0,-24-13 0,24 12 0,-24-12 0,10 15 0,0-14 0,-10 16 0,23-17 0,-23 17 0,10-16 0,-28 23 0,11-21 0,-12 21 0,-2-24 0,13 18 0,19-14 0,0 2 0,-19 14 0,19-15 0,-1 0 0,-18 12 0,19-13 0,0 2 0,-19 14 0,-13-8 0,17 5 0,-17-5 0,13 8 0,-13-8 0,17 5 0,1-7 0,-19 0 0,14 7 0,-13-7 0,17 9 0,-17-9 0,13 7 0,-13-16 0,17 16 0,-15-7 0,26 0 0,-8-3 0,14 1 0,11-8 0,-1 8 0,7-10 0,6 7 0,1-5 0,-8 5 0,8-7 0,0 0 0,-8 0 0,18 0 0,-18 0 0,17 0 0,-16 8 0,16-6 0,-16 5 0,16-7 0,-7 0 0,0 8 0,7-6 0,-16 5 0,16-7 0,-7 0 0,10 0 0,0 0 0,-6 0 0,4 0 0,-4 0 0,7 0 0,-1 0 0,1 0 0,-1 0 0,0 5 0,2-3 0,-1 3 0,1-5 0,-1 0 0,0 0 0,0 0 0,-1 6 0,-1-5 0,1 4 0,1-5 0,-1 0 0,1 5 0,-1-4 0,2 3 0,-1-4 0,1 0 0,0 0 0,1 0 0,-1 0 0,1 0 0,-1 0 0,0 0 0,1 0 0,-3 0 0,1 0 0,-1 0 0,-1 0 0,1 0 0,0 0 0,0 0 0,0 0 0,2 0 0,-2 0 0,2 0 0,-3 0 0,2 0 0,-1 0 0,0 0 0,0 0 0,6 6 0,-4-5 0,3 5 0,-5-6 0,0 0 0,1 5 0,-1-4 0,-1 10 0,1-9 0,1 3 0,-1-5 0,1 0 0,0 0 0,1 0 0,0 0 0,-1 0 0,-1 0 0,2 0 0,-1 0 0,0 0 0,1 0 0,0 0 0,-2 0 0,0 5 0,-11 4 0,8-1 0,-16-1 0,16-7 0,-7 0 0,10 0 0,-1 0 0,1 0 0,9 0 0,2 0 0,10 0 0,0 0 0,1 0 0,0 0 0,-1 0 0,-3-5 0,4 3 0,-3-3 0,-1-1 0,5 5 0,-4-10 0,5 4 0,0 0 0,1-4 0,-1 4 0,0-5 0,0 0 0,0 0 0,1 5 0,-1-4 0,0 4 0,0-5 0,-5-1 0,4 1 0,-5 0 0,7 5 0,-1-4 0,-5 4 0,3-5 0,-8-1 0,9 7 0,-10-5 0,10 4 0,-5-5 0,0 0 0,3 2 0,-3-1 0,-1 1 0,4 4 0,-8-3 0,8 8 0,-8-9 0,3 4 0,-4-4 0,-4 5 0,3 5 0,-8 7 0,3 4 0,-7 1 0,6 0 0,-4 1 0,5-1 0,-1 0 0,-4 0 0,4 0 0,-5-5 0,5 4 0,-4-4 0,10 5 0,-10 0 0,5-1 0,-1 1 0,-3-6 0,9 5 0,-10-4 0,5 4 0,-1 1 0,-2-2 0,4 1 0,-5-1 0,4 0 0,-4-4 0,9 3 0,-9-3 0,5 0 0,0 3 0,-4-8 0,8 8 0,-8-8 0,8 7 0,-8-7 0,8 7 0,-8-7 0,4 3 0,-1 1 0,-2-4 0,7 9 0,-7-9 0,3 3 0,-1-1 0,-2-2 0,10 3 0,0-4 0,8 0 0,3 0 0,-1 0 0,0 0 0,0 0 0,0 0 0,0 0 0,10 0 0,-7 0 0,7 0 0,-1 0 0,-6 0 0,7 0 0,0 0 0,-8 0 0,8 5 0,-10 2 0,0 5 0,0-5 0,1 4 0,-1-4 0,0 5 0,0 0 0,0-5 0,1 4 0,-1-4 0,0 5 0,0-6 0,0 5 0,0-4 0,-5 5 0,4-5 0,-4 4 0,5-4 0,-1 4 0,1 1 0,-6-1 0,5-4 0,-4 4 0,-1-6 0,5 2 0,-9 3 0,8-9 0,-8 10 0,9-10 0,-10 9 0,9-9 0,-9 9 0,3-4 0,2 0 0,-5 2 0,5-7 0,-6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53:02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190 119 24575,'9'0'0,"11"0"0,4 0 0,10 0 0,14 0 0,-11-8 0,24 6 0,-24-13 0,24 14 0,-24-7 0,24-2 0,-10 8 0,0-8 0,10 1 0,-24 6 0,24-6 0,-24 1 0,10 6 0,-13-5 0,0 7 0,-10-6 0,8 5 0,-18-4 0,18 5 0,-18 0 0,18 0 0,-18 0 0,8 0 0,0 0 0,-8-6 0,8 5 0,-10-5 0,0 6 0,1 0 0,-1 0 0,0 0 0,0 0 0,-1 0 0,0 0 0,0 0 0,0 0 0,-8 4 0,0 2 0,-6 4 0,3 2 0,0 1 0,0-1 0,-6 0 0,5 10 0,-5 2 0,6 0 0,0 8 0,0-8 0,0 10 0,0-1 0,0 1 0,0-10 0,0 8 0,0-8 0,0 0 0,0 7 0,0-16 0,0 16 0,0-16 0,0 16 0,0-16 0,0 7 0,0-10 0,0 0 0,0 10 0,0-8 0,0 8 0,0-10 0,0 1 0,0-1 0,0-1 0,0 1 0,0-2 0,0 1 0,0-1 0,0 0 0,0 0 0,0 0 0,0 1 0,0 1 0,0-1 0,0 0 0,0 1 0,0-1 0,0 2 0,0-1 0,0 0 0,0 0 0,0 0 0,0 0 0,0-1 0,0 1 0,0-1 0,-7-5 0,1-2 0,-7-4 0,3 0 0,-2 0 0,0 0 0,-10 0 0,7 0 0,-16 0 0,7 0 0,-1 0 0,-6 0 0,6 0 0,-8 0 0,-1 0 0,9 0 0,-6 0 0,7 0 0,-1 0 0,-6 0 0,7 0 0,-10 0 0,0 0 0,0 0 0,0 0 0,-14 0 0,11 0 0,-11 0 0,15 0 0,-1 0 0,0 0 0,9 0 0,-6 0 0,16 0 0,-16 0 0,16 0 0,-16 0 0,16 0 0,-17 0 0,18 0 0,-18 0 0,17 0 0,-16 0 0,16 0 0,-7 0 0,0 0 0,8 0 0,-8 0 0,9 0 0,-9 0 0,8 0 0,-8 0 0,11 0 0,-2 0 0,2 0 0,0 0 0,-1 0 0,1 0 0,-1 0 0,2 0 0,4-3 0,6-2 0,1-4 0,8-2 0,-8 1 0,5-2 0,-6 1 0,0-2 0,5 1 0,-3 0 0,3-1 0,-5 1 0,0 0 0,0-1 0,0-9 0,5 8 0,-3-8 0,3 10 0,-5-1 0,0 1 0,0 0 0,0-1 0,0 1 0,0 0 0,0-1 0,0 1 0,0 1 0,0-1 0,0 0 0,0 1 0,0-1 0,0 0 0,0 1 0,0-1 0,0 1 0,0-2 0,0 1 0,0 1 0,0-1 0,0 0 0,0 0 0,0 0 0,0-1 0,0 1 0,0 1 0,0-1 0,0 1 0,0 0 0,0 1 0,0 0 0,0 0 0,0 0 0,0 0 0,0 0 0,0 0 0,0-1 0,0 1 0,0 0 0,0 0 0,0 0 0,0 0 0,0-1 0,0 1 0,0 0 0,0 0 0,0 1 0,0-1 0,0 1 0,4 4 0,-3-4 0,4 4 0,-2-2 0,2 3 0,4 4 0,0 0 0,1 0 0,0 0 0,0 0 0,1 0 0,-1 0 0,2 0 0,-2 0 0,1 0 0,0 0 0,0 0 0,-1 0 0,0 0 0,-1 0 0,0 0 0,0 0 0,1 0 0,-1 0 0,0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0:5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04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1009 127 24575,'-8'0'0,"-12"0"0,6 0 0,-8 0 0,0 0 0,6-15 0,-7 11 0,-1-11 0,9 15 0,-16-8 0,7 6 0,-1-11 0,-6 12 0,16-4 0,-16-3 0,6 6 0,1-5 0,-7 7 0,6-8 0,1 6 0,-8-5 0,18 1 0,-18 5 0,17-5 0,-6 6 0,-1-7 0,7 5 0,-7-6 0,10 8 0,-1 0 0,1 0 0,0 0 0,0 0 0,-1 0 0,1 0 0,0 0 0,-1 0 0,2 0 0,-1 0 0,0 0 0,0 0 0,1 0 0,-42 31 0,32-19 0,-26 25 0,37-25 0,8 0 0,-9 0 0,10 0 0,-4 0 0,-1 0 0,5 1 0,-10-1 0,9 0 0,-9 0 0,10 10 0,-4-7 0,-3 16 0,6-16 0,-5 16 0,1-17 0,5 18 0,-5-18 0,6 8 0,0 0 0,0-7 0,0 6 0,0 1 0,0-7 0,0 16 0,0-16 0,0 6 0,0-8 0,0 8 0,0-6 0,0 7 0,0-10 0,6 0 0,-5 0 0,10 1 0,-4-1 0,5 0 0,-1-1 0,1 1 0,-6-1 0,5-4 0,-4 4 0,5-4 0,0-1 0,0 5 0,-1-5 0,1 1 0,-1 3 0,2-9 0,-1 10 0,0-10 0,0 10 0,0-10 0,1 5 0,-1-1 0,0-4 0,0 10 0,0-9 0,0 3 0,10 3 0,-7-7 0,16 14 0,-16-13 0,16 13 0,-16-13 0,7 11 0,-1-12 0,-6 10 0,16-10 0,-16 5 0,7-1 0,-10-3 0,10 3 0,-8 0 0,18-3 0,-18 3 0,8-5 0,0 8 0,-8-6 0,8 10 0,-10-10 0,10 3 0,-7-5 0,6 6 0,-8-5 0,8 4 0,-6-5 0,7 0 0,-10 6 0,10-5 0,-8 5 0,18-6 0,-18 5 0,8-4 0,0 5 0,-8-6 0,8 0 0,0 0 0,-7 0 0,6 0 0,-8 0 0,-1 0 0,0 0 0,0 0 0,0 0 0,0 0 0,1 0 0,-1 0 0,0 0 0,0 0 0,0 0 0,0 0 0,1 0 0,-1 0 0,5 0 0,-3-6 0,4-1 0,-6-5 0,2-10 0,-1 8 0,1-8 0,-7 9 0,6-9 0,-6 8 0,7-8 0,0 0 0,-6 7 0,7-16 0,-8 16 0,9-17 0,-9 18 0,6-8 0,-11 0 0,9 7 0,-10-16 0,10 16 0,-10-7 0,10 10 0,-10-10 0,5 7 0,-1-7 0,-4 0 0,5 2 0,-6-3 0,0 5 0,0 6 0,0 0 0,0-1 0,0 1 0,0 0 0,0-1 0,0 1 0,0 0 0,0-1 0,0 1 0,0 0 0,0 0 0,0 0 0,0 2 0,0-2 0,0 1 0,-6 5 0,5-4 0,-10 8 0,4-3 0,0 0 0,-4 3 0,5-3 0,-6 5 0,0 0 0,1 0 0,0 0 0,-2 0 0,3 0 0,-2 0 0,2 0 0,-2 0 0,1 0 0,-1-6 0,1 5 0,-1-5 0,0 6 0,2-4 0,-2 3 0,1-4 0,-1 5 0,2 0 0,-2 0 0,1 0 0,0 0 0,1 0 0,-1 0 0,1 0 0,-1 0 0,5-5 0,-4 3 0,4-3 0,-1-1 0,-3 5 0,9-10 0,-10 10 0,5-9 0,-6 9 0,2-8 0,-1 7 0,5-8 0,-4 9 0,4-4 0,-1-1 0,-3 5 0,5-5 0,-2 2 0,-2 3 0,3-4 0,-5 1 0,2 3 0,-1-7 0,1 7 0,0-4 0,4 0 0,-3 4 0,7-5 0,-3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1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9218 0 24575,'-4'6'0,"-4"0"0,2 0 0,-6 4 0,-10-1 0,8 4 0,-8 1 0,0 0 0,7-1 0,-16 3 0,6-1 0,-9 2 0,0-1 0,0 9 0,-13-4 0,10 11 0,-24-9 0,23 9 0,-23 1 0,10-4 0,0 0 0,4-3 0,-1-5 0,11 11 0,-24-9 0,24 2 0,-11 2 0,0 3 0,-2-1 0,-15 12 0,0-8 0,15 6 0,-12-7 0,11 5 0,-13-4 0,-1 10 0,1 0 0,-1-9 0,14 2 0,-28 1-521,18 18 521,-23-4 0,13 8 0,26-26 0,-1-1 0,-25 16 0,14-4 0,-2-1 0,14-16 0,1-1 0,-4 7 0,1-1 0,-35 16 0,11 10 0,5-11 0,-5 12 0,6-16 0,1 0 0,-1 0 0,1 0 0,-19 4 0,14-3 0,19-19 0,0 1 0,-19 18 0,16-10 0,-2 1-545,10-9 0,1 1 545,-16 16 0,-1 1 0,7-15 0,1-1 0,-8 16 0,1 0 0,7-15 0,-1-2 0,-2 8 0,0 0 0,-2 1 0,3-2 0,10-8 0,1 1 0,-10 6 0,-1 3 0,4 4 0,-2-1 0,-2-9 0,2 0 0,6 7 0,3 0-175,-34 9 175,27-7 0,-13 3 0,13-3 0,-10 3 0,24-7 0,-11-5 488,1 6-488,5 5 0,-20 4 0,7 8 1108,4-14-1108,-10 3 190,24-8-190,-24 8 0,23-7 0,-23 7 0,10-3 0,-4 13 0,-7-6 0,1 22 0,-5-21-268,27-11 1,1 2 267,-19 19 0,21-20 0,-2 3 0,-8 6 0,0-1 0,-20 18 0,14-15 0,2-3 0,11-7-53,-28 20 53,26-9 0,-22-4 0,2 23 0,9-25 0,15-7 0,0 1-539,-22 22 539,21-20 0,-2 0 0,-32 24 0,10 5 0,0-22 0,21 2 0,-7-10 519,14-4-519,1-1 53,-1-6-53,0 5 555,0-14-555,0 14 0,0-13 0,0 13 0,0-14 0,0 14 0,0-5 0,-28 25 0,7-9 0,-11 11 0,19-16 0,13-4 0,0-8 0,0 6 0,0-13 0,10 3 0,2-8 0,9-2 0,1 0 0,-10 3 0,7-3 0,-6 3 0,-1-1 0,7-1 0,-7 1 0,10-2 0,-1 0 0,1 0 0,-10 3 0,7-3 0,-1 3 0,5-3 0,4 0 0,-5 0 0,-10 2 0,2 4 0,-3-2 0,5 2 0,5-6 0,-8 2 0,6-1 0,-17 3 0,8 6 0,0-5 0,-8 14 0,8-14 0,-2 15 0,-6-13 0,15 3 0,-7 2 0,1-7 0,7 5 0,-6-8 0,9-2 0,1 0 0,0 1 0,-10 1 0,7-1 0,-7 1 0,10-2 0,-10 2 0,7-1 0,-6 1 0,3 4 0,4-5 0,-4 5 0,6-6 0,0 0 0,-1 0 0,1 1 0,-10 1 0,7-1 0,-6 1 0,8-2 0,-9 2 0,8-1 0,-8 1 0,9-2 0,1 1 0,1-2 0,-1-5 0,6 4 0,-5-8 0,4 8 0,-4-4 0,0 5 0,0-1 0,0-4 0,5 4 0,-5-9 0,10 10 0,-10-4 0,4 5 0,-4-1 0,-1 1 0,2-2 0,3 2 0,-3-6 0,4 4 0,-1-4 0,-3-1 0,9 4 0,-9-8 0,6 3 0,-2-4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1 521 24575,'0'-10'0,"0"-10"0,5 6 0,-3-8 0,10 0 0,-10-3 0,11 1 0,-11-7 0,8 16 0,-8-17 0,3 18 0,1-8 0,-5 0 0,4 7 0,1-7 0,-5 0 0,5 8 0,-6-8 0,5 9 0,-4 1 0,5 0 0,-6 0 0,5-1 0,-3 1 0,7 1 0,-7-1 0,2 0 0,-4 1 0,5-1 0,-3 2 0,3 3 0,-5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1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24575,'10'0'0,"-1"0"0,3 0 0,-1 0 0,2-6 0,-1 5 0,0-5 0,0 6 0,0 0 0,0 0 0,1-5 0,-1 4 0,0-5 0,0 6 0,0 0 0,1-5 0,-1 3 0,10-3 0,-8 5 0,17 0 0,-16 0 0,7 0 0,0 0 0,-8-6 0,8 5 0,-10-4 0,0 5 0,1 0 0,-1 0 0,0 0 0,0 0 0,0 0 0,0 0 0,1 0 0,-1 0 0,0 0 0,-1 0 0,0 0 0,-1 0 0,0 0 0,0 0 0,-1 0 0,0 0 0,0 0 0,0 0 0,0 0 0,0 0 0,-4-4 0,-1 3 0,-4-3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2:54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1740 339 24575,'0'-9'0,"-11"-1"0,8-1 0,-12 0 0,14-1 0,-4 0 0,0 0 0,-2 0 0,0-1 0,-4 7 0,10-5 0,-10 4 0,4-6 0,0 1 0,-4 0 0,4 5 0,-5-4 0,1 5 0,-1 0 0,6-4 0,-5 8 0,4-3 0,-4 5 0,-2 0 0,8-6 0,-6 5 0,4-5 0,-5 6 0,5-5 0,-4 4 0,4-10 0,-5 9 0,-1-9 0,-5 4 0,5 1 0,0-5 0,-7 9 0,10-3 0,-12-1 0,10-1 0,0 1 0,0-5 0,-1 9 0,1-3 0,-10-3 0,7 6 0,-16-5 0,16 7 0,-16 0 0,6 0 0,-9 0 0,10 0 0,-7 0 0,6 0 0,-9 0 0,0 0 0,0 0 0,10 0 0,-7 0 0,6 0 0,1 0 0,-7 0 0,6 0 0,1 0 0,-8 0 0,8 0 0,0 0 0,-7 0 0,6 0 0,-8 0 0,8 0 0,-6 0 0,6 0 0,-8 0 0,-1 0 0,0 0 0,9 0 0,-6 0 0,7 7 0,-1-5 0,-6 13 0,16-13 0,-7 5 0,0 1 0,8-6 0,-8 11 0,0-12 0,7 10 0,-7-10 0,10 10 0,0-10 0,-1 10 0,1-9 0,0 8 0,0-4 0,6 6 0,-4-6 0,8 5 0,-8-5 0,8 7 0,-3-1 0,5 10 0,-8 2 0,6 10 0,-5-1 0,7 15 0,0-11 0,0 24 0,0-10 0,0 13 0,0-13 0,0 10 0,0-24 0,0 11 0,0-15 0,0 1 0,7 0 0,3 0 0,4-10 0,1-2 0,-1 0 0,-1-8 0,1 8 0,-2-10 0,0 0 0,0 0 0,10 3 0,-7-3 0,21 10 0,-10-6 0,13 7 0,-5-7 0,-10-1 0,8 1 0,-8-8 0,10 7 0,-1-13 0,1 12 0,0-12 0,0 6 0,-1-8 0,1 7 0,14-5 0,-11 6 0,24-8 0,-24 0 0,24 0 0,-10 0 0,13 0 0,-13 0 0,10 0 0,-10 0 0,0 0 0,-4 0 0,-13 0 0,-1 0 0,16-8 0,-11 6 0,10-13 0,-14 6 0,0-1 0,0-5 0,0 6 0,-10-1 0,7-5 0,-7 6 0,0-6 0,8-1 0,-18 8 0,8-5 0,-10 6 0,10 1 0,-7-5 0,7 4 0,-10-6 0,0 1 0,0 0 0,0 0 0,0-1 0,3-9 0,-3 8 0,3-8 0,-3 10 0,0-1 0,8-14 0,-12 11 0,13-21 0,-19 22 0,5-16 0,1 6 0,-7-9 0,7 10 0,-1-7 0,-5 16 0,6-17 0,-8 8 0,0 0 0,0-8 0,0 17 0,0-6 0,0 8 0,0 1 0,0-10 0,0 7 0,0-7 0,0 10 0,0 0 0,-5 0 0,-1 0 0,-6 7 0,0-6 0,0 9 0,-1-3 0,1-1 0,0 5 0,-1-5 0,1 6 0,1 0 0,-1-5 0,0 4 0,0-5 0,1 6 0,-1 0 0,1 0 0,-1 0 0,2 0 0,-1 0 0,0 0 0,1 0 0,0 0 0,-1 0 0,0 0 0,1 0 0,4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3:0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11009 0 24575,'-9'0'0,"-2"0"0,-11 0 0,-2 0 0,-10 0 0,10 6 0,-8 3 0,18 3 0,-8 3 0,10-9 0,0 4 0,1-9 0,2 4 0,4-1 0,-4-3 0,8 7 0,-9-7 0,4 8 0,-5-8 0,5 9 0,-4-8 0,3 8 0,-5-8 0,5 9 0,-4-5 0,-5 9 0,1-3 0,-7 3 0,0-1 0,7-1 0,-16 3 0,7-1 0,-10 1 0,0 9 0,0 1 0,0 7 0,-13-4 0,10 3 0,-11-4 0,1 10 0,9-10 0,-9 8 0,13-18 0,0 14 0,0-13 0,8 13 0,-6-14 0,5 7 0,-7-1 0,10-7 0,-8 7 0,8-2 0,-10-3 0,10 3 0,-8-6 0,8 7 0,0-7 0,-8 8 0,18-11 0,-8 1 0,0 0 0,-3 9 0,1-7 0,-7 8 0,16-11 0,-16 10 0,16-8 0,-16 8 0,7-1 0,-10-3 0,10 4 0,-8 0 0,8-6 0,-10 7 0,7 1 0,-4-7 0,4 7 0,-6-1 0,-1-5 0,9 3 0,-6 2 0,16-10 0,-16 18 0,6-15 0,-9 7 0,0 0 0,8 3 0,-6-1 0,6 6 0,-8-14 0,0 14 0,-15 2 0,11-6 0,-11 11 0,15-20 0,1 13 0,-1-13 0,0 5 0,0 0 0,0-5 0,0 13 0,0-6 0,0 1 0,0 4 0,-13-10 0,9 12 0,-9-13 0,13 12 0,0-13 0,-13 17 0,9-16 0,-23 20 0,24-20 0,-24 20 0,23-21 0,-9 10 0,-1-1 0,-4-1 0,1 4 0,2-7 0,15-7 0,9-2 0,-20 13 0,17-11 0,-19 12 0,13-13 0,0 9 0,0-6 0,0 12 0,-13-10 0,9 12 0,-23-1 0,24-5 0,-24 13 0,10-8 0,0 7 0,-10-7 0,24 0 0,-25 1 0,11 6 0,-13-6 0,13 4 0,-10-15 0,10 15 0,-14-13 0,-14 14 0,10-5 0,-10-2 0,14 1 0,1-11 0,-1 10 0,1-7 0,-1 7 0,0-10 0,1 10 0,-19-5 0,14 6 0,-13-9 0,18-1 0,13-3 0,-11 2 0,25-3 0,-24 3 0,24-4 0,-11 2 0,14-2 0,0-1 0,0-6 0,1 5 0,-1-6 0,0 8 0,0-8 0,0 6 0,0-5 0,0-1 0,-15 6 0,12-6 0,-12 1 0,15 4 0,0-4 0,0-1 0,0 6 0,-13-3 0,9-3 0,-9 8 0,-1-5 0,11-2 0,-11-1 0,14-1 0,-13-6 0,10 5 0,-11 1 0,14-7 0,0 7 0,-13-8 0,10 0 0,-11 7 0,14-5 0,0 6 0,0-8 0,0 7 0,-15-5 0,12 13 0,-12-13 0,15 5 0,0 1 0,0-6 0,0 5 0,0 1 0,0-6 0,1 13 0,-1-14 0,0 7 0,0-1 0,9-5 0,-6 6 0,7-1 0,-10-5 0,0 13 0,0-13 0,0 13 0,0-13 0,10 5 0,-8 1 0,18-6 0,-18 12 0,8-12 0,-10 13 0,10-13 0,-23 13 0,19-13 0,-11 11 0,7-12 0,8 12 0,0-11 0,-8 13 0,8-13 0,-10 13 0,0-13 0,10 11 0,-22-12 0,19 12 0,-21-11 0,14 13 0,0-6 0,-13 10 0,10-9 0,-11 7 0,14-15 0,0 13 0,0-14 0,0 7 0,10-3 0,-7-3 0,6 11 0,1-11 0,-8 12 0,-7-4 0,1-1 0,-11 6 0,15-6 0,1 1 0,-1 5 0,-14-13 0,11 13 0,-11-14 0,14 14 0,0-5 0,1-1 0,-1 6 0,0-13 0,9 11 0,-6-12 0,16 10 0,-16-2 0,6-2 0,1 6 0,-7-4 0,6-2 0,1 6 0,-7-12 0,6 12 0,-8-3 0,-1 7 0,0-8 0,-15 13 0,11-18 0,-11 18 0,25-20 0,-8 13 0,8-13 0,0 11 0,-8-12 0,18 10 0,-8-9 0,0 3 0,7 0 0,-7-3 0,10 9 0,0-10 0,-10 12 0,7-6 0,-7 2 0,10 2 0,0-4 0,-10 7 0,7-7 0,-7 6 0,0-4 0,7 4 0,-6 1 0,-1 0 0,7-1 0,-12 1 0,13-2 0,-4 0 0,6-5 0,-10 6 0,7-6 0,-7 2 0,10 2 0,0-4 0,-1-1 0,1 5 0,0-4 0,-1 0 0,1 4 0,0-10 0,0 10 0,0-5 0,0 6 0,1-7 0,-2 6 0,1-4 0,1 4 0,-1 1 0,1-6 0,5 5 0,-3-10 0,8 1 0,-3-8 0,4-5 0,0-10 0,0-4 0,0 1 0,0 2 0,0 0 0,0 7 0,0-7 0,0 10 0,0 0 0,0 0 0,0-1 0,0 1 0,0 0 0,0-1 0,0 1 0,0 0 0,0 0 0,0 0 0,0 1 0,0 0 0,0-2 0,0 2 0,0-1 0,0-1 0,7-8 0,-5 6 0,6-7 0,-8 10 0,0-1 0,5 1 0,-3 0 0,3-1 0,-5 2 0,0 0 0,0 1 0,0 0 0,0-1 0,0 1 0,4 5 0,-3 4 0,2 7 0,-3 4 0,0 3 0,0-1 0,0 0 0,0 0 0,0 0 0,0 1 0,0 8 0,0 3 0,0 10 0,0 0 0,0-10 0,0 8 0,0-18 0,0 18 0,0-18 0,0 8 0,0-10 0,0 0 0,0 1 0,0-1 0,0 0 0,0 0 0,0 0 0,0 0 0,0 1 0,0-1 0,0-1 0,-4-4 0,3 2 0,-3-3 0,4 4 0,0-2 0,0 1 0,-4-1 0,7-3 0,-1-1 0,8-4 0,2 0 0,1 0 0,-2-5 0,1 4 0,-2-4 0,0 5 0,-1 0 0,1 0 0,-1 0 0,3 0 0,-1 0 0,2 0 0,1-15 0,-2 12 0,3-13 0,-3 16 0,0 0 0,0 0 0,0 0 0,1 0 0,-1 0 0,0 0 0,0 0 0,0 0 0,1 0 0,-1 0 0,0 0 0,0 0 0,0 0 0,0 0 0,1 0 0,-2 0 0,1 0 0,-1 0 0,1 0 0,0 0 0,0-4 0,-1 3 0,-1-4 0,-1 5 0,1 0 0,-1 0 0,0 0 0,-1 0 0,2 0 0,-1 0 0,1 0 0,1 0 0,-1 0 0,1 0 0,-2 0 0,1 0 0,-1 0 0,1 0 0,-1 0 0,1 0 0,-1 0 0,0 0 0,-1 0 0,1 0 0,1 0 0,-1 0 0,1 0 0,-1 0 0,-1 0 0,1 0 0,-4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04:18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4945 1 24575,'-8'0'0,"-1"0"0,-10 0 0,6 0 0,-14 0 0,14 0 0,-6 0 0,0 0 0,6 0 0,-14 0 0,14 0 0,-14 0 0,14 0 0,-14 0 0,14 0 0,-15 0 0,16 0 0,-16 0 0,7 0 0,-8 0 0,8 0 0,-7 0 0,7 0 0,0 0 0,-6 0 0,6 0 0,0 0 0,-7 0 0,7 0 0,0 0 0,-6 0 0,6 0 0,-1 0 0,-5 0 0,6 0 0,-8 0 0,-1 0 0,1 0 0,-1 0 0,1 0 0,-1 0 0,9 0 0,-6 0 0,6 0 0,-9 0 0,9 0 0,-6 0 0,6 0 0,-9 0 0,9 0 0,-6 0 0,6 0 0,0 0 0,-7 0 0,7 0 0,-8 0 0,-1 0 0,1 0 0,-1 0 0,1 0 0,0 6 0,-1 2 0,-11 0 0,9 5 0,-10-11 0,13 11 0,-1-5 0,9 0 0,-6 5 0,-7-5 0,1 7 0,-1-2 0,6-6 0,7 4 0,-8-2 0,8-1 0,-7 5 0,7-12 0,-8 12 0,-1-5 0,9 5 0,-6-5 0,6 3 0,-9-3 0,9 5 0,-6 1 0,6-1 0,-8 2 0,-1-1 0,9-1 0,-6-5 0,6 3 0,-20-1 0,8 5 0,-8 1 0,11-1 0,1-1 0,-25 9 0,18-6 0,-18 6 0,24-9 0,1 1 0,-1 0 0,1-1 0,8-1 0,-7 1 0,7-1 0,0 0 0,-6-6 0,14 3 0,-14-2 0,14 3 0,-14 3 0,14-8 0,-14 7 0,14-7 0,-14 9 0,14-4 0,-14 3 0,14-3 0,-15 3 0,16-3 0,-16 3 0,11 2 0,-12-1 0,12 1 0,-2-4 0,0 1 0,6-2 0,-14 3 0,14-3 0,-6 1 0,0 1 0,6-2 0,-8 9 0,2-5 0,4 4 0,-5 2 0,0-7 0,6 5 0,-14-4 0,14 4 0,-6-5 0,-1 7 0,7-1 0,-6-6 0,8 5 0,-7 0 0,6-7 0,-6 7 0,8-8 0,-14 14 0,10-10 0,-10 10 0,12-6 0,-6-5 0,5 6 0,-5-8 0,6 7 0,-6-5 0,4 6 0,-6 0 0,10-7 0,-1 6 0,-7-7 0,4 8 0,-4-6 0,6 5 0,1 0 0,-8-5 0,4 14 0,-3-13 0,6 3 0,1 1 0,-8-4 0,6 4 0,-7 2 0,10-8 0,-4 14 0,-9-8 0,7 10 0,-8-10 0,5 8 0,7-14 0,-6 6 0,6 0 0,-6-5 0,2 14 0,-2-14 0,5 14 0,-6-7 0,6 0 0,-5-3 0,8-7 0,-2 8 0,2-6 0,-1 5 0,1-7 0,-1 8 0,1-6 0,3 6 0,-2-9 0,3 9 0,-5-6 0,0 6 0,1-9 0,-1 9 0,-6 7 0,4-4 0,-3 1 0,11-12 0,-5 8 0,4-7 0,-5 7 0,1-8 0,0-1 0,-1 9 0,1-6 0,-2 6 0,7-9 0,-3 1 0,3 0 0,-5-1 0,5 1 0,-3-1 0,8 1 0,-9 0 0,4-1 0,0 1 0,-3-1 0,4 0 0,-1 0 0,-3-5 0,8 5 0,-8-5 0,8 5 0,-7-5 0,7 5 0,-9-9 0,9 8 0,-9-3 0,9 5 0,-8-5 0,8 3 0,-9-8 0,9 9 0,-9-5 0,9 6 0,-8-5 0,8 3 0,-9-3 0,5 4 0,-5-1 0,5 1 0,-3-1 0,7 1 0,-7-6 0,7 5 0,-8-4 0,8 5 0,-8-6 0,8 5 0,-8-4 0,8 5 0,-6-6 0,6 5 0,-3-4 0,-1 1 0,4 2 0,-8-3 0,8 5 0,-6-2 0,3 0 0,-1 0 0,-1-4 0,5 3 0,-6-7 0,6 4 0,-2-4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7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8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Sep27,Wed, 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Sec09, Feb21</a:t>
            </a:r>
          </a:p>
          <a:p>
            <a:r>
              <a:rPr lang="en-US" dirty="0"/>
              <a:t>Sum 2017. Jun 22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5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Sep28, </a:t>
            </a:r>
            <a:r>
              <a:rPr lang="en-US" dirty="0" err="1"/>
              <a:t>Thr</a:t>
            </a:r>
            <a:r>
              <a:rPr lang="en-US" dirty="0"/>
              <a:t>, 9:30</a:t>
            </a:r>
          </a:p>
          <a:p>
            <a:r>
              <a:rPr lang="en-US" dirty="0"/>
              <a:t>Sec06, Feb27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2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Sec03, Feb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79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Jun.27</a:t>
            </a:r>
            <a:r>
              <a:rPr lang="en-US" baseline="30000" dirty="0"/>
              <a:t>th</a:t>
            </a:r>
            <a:r>
              <a:rPr lang="en-US" baseline="0" dirty="0"/>
              <a:t>, Tuesday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7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integer class numbers, "underflow" is said to occur when the value would be less than the minimum integer representable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1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integer class numbers, "underflow" is said to occur when the value would be less than the minimum integer representable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integer class numbers, "underflow" is said to occur when the value would be less than the minimum integer representable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1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 = 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66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Two positive operands are added and </a:t>
            </a:r>
            <a:r>
              <a:rPr lang="en-US" altLang="en-US" b="1" dirty="0"/>
              <a:t>their sum is negative</a:t>
            </a:r>
          </a:p>
          <a:p>
            <a:r>
              <a:rPr lang="en-US" dirty="0" err="1"/>
              <a:t>mov</a:t>
            </a:r>
            <a:r>
              <a:rPr lang="en-US" dirty="0"/>
              <a:t> al,+127 add al,1 ; OF = 1, AL = ?? 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Overflow occurs if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(+A) + (+B) = −C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(−A) + (−B) = +C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Using 4-bit Two's Complement numbers (−8 ≤ x ≤ +7)</a:t>
            </a:r>
          </a:p>
          <a:p>
            <a:r>
              <a:rPr lang="en-US" dirty="0"/>
              <a:t>(−7)          1001 </a:t>
            </a:r>
          </a:p>
          <a:p>
            <a:r>
              <a:rPr lang="en-US" dirty="0"/>
              <a:t>+(−6)        1010 </a:t>
            </a:r>
          </a:p>
          <a:p>
            <a:r>
              <a:rPr lang="en-US" dirty="0"/>
              <a:t>------------ </a:t>
            </a:r>
          </a:p>
          <a:p>
            <a:r>
              <a:rPr lang="en-US" dirty="0"/>
              <a:t>(−13)        1 0011 = 3 : Overflow (largest −</a:t>
            </a:r>
            <a:r>
              <a:rPr lang="en-US" dirty="0" err="1"/>
              <a:t>ve</a:t>
            </a:r>
            <a:r>
              <a:rPr lang="en-US" dirty="0"/>
              <a:t> number is −8)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operation sets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the Carry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when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larger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signed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smaller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one.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Sec06, Mar01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53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Sep28,TH 4pm</a:t>
            </a:r>
          </a:p>
          <a:p>
            <a:r>
              <a:rPr lang="en-US" dirty="0"/>
              <a:t>Sec03, 09  Mar</a:t>
            </a:r>
            <a:r>
              <a:rPr lang="en-US" baseline="0" dirty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Jun.29</a:t>
            </a:r>
            <a:r>
              <a:rPr lang="en-US" baseline="30000" dirty="0"/>
              <a:t>th</a:t>
            </a:r>
            <a:r>
              <a:rPr lang="en-US" dirty="0"/>
              <a:t>,</a:t>
            </a:r>
            <a:r>
              <a:rPr lang="en-US" baseline="0" dirty="0"/>
              <a:t> Summer2017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 3pm, Oct 2,2017</a:t>
            </a:r>
          </a:p>
          <a:p>
            <a:r>
              <a:rPr lang="en-US" dirty="0"/>
              <a:t>TU</a:t>
            </a:r>
            <a:r>
              <a:rPr lang="en-US" baseline="0" dirty="0"/>
              <a:t> 9:30, Oct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16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Sec06,</a:t>
            </a:r>
            <a:r>
              <a:rPr lang="en-US" baseline="0" dirty="0"/>
              <a:t> Mar6</a:t>
            </a:r>
          </a:p>
          <a:p>
            <a:r>
              <a:rPr lang="en-US" baseline="0" dirty="0"/>
              <a:t>Sec03, Mar7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Sec03, Mar9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95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</a:t>
            </a:r>
            <a:r>
              <a:rPr lang="en-US" dirty="0"/>
              <a:t>, Oct 3,2017,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71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+mn-lt"/>
              </a:rPr>
              <a:t>The </a:t>
            </a:r>
            <a:r>
              <a:rPr lang="en-US" altLang="en-US" sz="1200" b="1" dirty="0">
                <a:solidFill>
                  <a:schemeClr val="accent3"/>
                </a:solidFill>
                <a:latin typeface="+mn-lt"/>
              </a:rPr>
              <a:t>SIZEOF</a:t>
            </a:r>
            <a:r>
              <a:rPr lang="en-US" altLang="en-US" sz="1200" dirty="0">
                <a:latin typeface="+mn-lt"/>
              </a:rPr>
              <a:t> operator </a:t>
            </a:r>
            <a:r>
              <a:rPr lang="en-US" altLang="en-US" sz="1200" b="1" dirty="0">
                <a:latin typeface="+mn-lt"/>
              </a:rPr>
              <a:t>returns</a:t>
            </a:r>
            <a:r>
              <a:rPr lang="en-US" altLang="en-US" sz="1200" dirty="0">
                <a:latin typeface="+mn-lt"/>
              </a:rPr>
              <a:t> a value that is equivalent to </a:t>
            </a:r>
            <a:r>
              <a:rPr lang="en-US" altLang="en-US" sz="1200" b="1" dirty="0">
                <a:solidFill>
                  <a:srgbClr val="C00000"/>
                </a:solidFill>
                <a:latin typeface="+mn-lt"/>
              </a:rPr>
              <a:t>multiplying LENGTHOF by TYPE</a:t>
            </a:r>
            <a:r>
              <a:rPr lang="en-US" altLang="en-US" sz="1200" dirty="0">
                <a:latin typeface="+mn-lt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2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Sec09 Feb14th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2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+mn-lt"/>
              </a:rPr>
              <a:t>The </a:t>
            </a:r>
            <a:r>
              <a:rPr lang="en-US" altLang="en-US" sz="1200" b="1" dirty="0">
                <a:solidFill>
                  <a:schemeClr val="accent3"/>
                </a:solidFill>
                <a:latin typeface="+mn-lt"/>
              </a:rPr>
              <a:t>SIZEOF</a:t>
            </a:r>
            <a:r>
              <a:rPr lang="en-US" altLang="en-US" sz="1200" dirty="0">
                <a:latin typeface="+mn-lt"/>
              </a:rPr>
              <a:t> operator </a:t>
            </a:r>
            <a:r>
              <a:rPr lang="en-US" altLang="en-US" sz="1200" b="1" dirty="0">
                <a:latin typeface="+mn-lt"/>
              </a:rPr>
              <a:t>returns</a:t>
            </a:r>
            <a:r>
              <a:rPr lang="en-US" altLang="en-US" sz="1200" dirty="0">
                <a:latin typeface="+mn-lt"/>
              </a:rPr>
              <a:t> a value that is equivalent to </a:t>
            </a:r>
            <a:r>
              <a:rPr lang="en-US" altLang="en-US" sz="1200" b="1" dirty="0">
                <a:solidFill>
                  <a:srgbClr val="C00000"/>
                </a:solidFill>
                <a:latin typeface="+mn-lt"/>
              </a:rPr>
              <a:t>multiplying LENGTHOF by TYPE</a:t>
            </a:r>
            <a:r>
              <a:rPr lang="en-US" altLang="en-US" sz="1200" dirty="0">
                <a:latin typeface="+mn-lt"/>
              </a:rPr>
              <a:t>.</a:t>
            </a:r>
          </a:p>
          <a:p>
            <a:r>
              <a:rPr lang="en-US" dirty="0"/>
              <a:t>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06, Feb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4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44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TH, Sep-26,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49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03,</a:t>
            </a:r>
            <a:r>
              <a:rPr lang="en-US" baseline="0" dirty="0"/>
              <a:t> Fe16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22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7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Sec-09,</a:t>
            </a:r>
            <a:r>
              <a:rPr lang="en-US" baseline="0" dirty="0"/>
              <a:t> Feb-18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3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47" Type="http://schemas.openxmlformats.org/officeDocument/2006/relationships/image" Target="../media/image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tiff"/><Relationship Id="rId4" Type="http://schemas.openxmlformats.org/officeDocument/2006/relationships/image" Target="../media/image22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80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image" Target="../media/image230.png"/><Relationship Id="rId21" Type="http://schemas.openxmlformats.org/officeDocument/2006/relationships/image" Target="../media/image320.png"/><Relationship Id="rId7" Type="http://schemas.openxmlformats.org/officeDocument/2006/relationships/image" Target="../media/image250.png"/><Relationship Id="rId12" Type="http://schemas.openxmlformats.org/officeDocument/2006/relationships/customXml" Target="../ink/ink7.xml"/><Relationship Id="rId17" Type="http://schemas.openxmlformats.org/officeDocument/2006/relationships/image" Target="../media/image300.png"/><Relationship Id="rId25" Type="http://schemas.openxmlformats.org/officeDocument/2006/relationships/image" Target="../media/image340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70.png"/><Relationship Id="rId24" Type="http://schemas.openxmlformats.org/officeDocument/2006/relationships/customXml" Target="../ink/ink13.xml"/><Relationship Id="rId5" Type="http://schemas.openxmlformats.org/officeDocument/2006/relationships/image" Target="../media/image240.png"/><Relationship Id="rId15" Type="http://schemas.openxmlformats.org/officeDocument/2006/relationships/image" Target="../media/image290.png"/><Relationship Id="rId23" Type="http://schemas.openxmlformats.org/officeDocument/2006/relationships/image" Target="../media/image330.png"/><Relationship Id="rId28" Type="http://schemas.openxmlformats.org/officeDocument/2006/relationships/customXml" Target="../ink/ink15.xml"/><Relationship Id="rId10" Type="http://schemas.openxmlformats.org/officeDocument/2006/relationships/customXml" Target="../ink/ink6.xml"/><Relationship Id="rId19" Type="http://schemas.openxmlformats.org/officeDocument/2006/relationships/image" Target="../media/image310.png"/><Relationship Id="rId31" Type="http://schemas.openxmlformats.org/officeDocument/2006/relationships/image" Target="../media/image370.png"/><Relationship Id="rId4" Type="http://schemas.openxmlformats.org/officeDocument/2006/relationships/customXml" Target="../ink/ink3.xml"/><Relationship Id="rId9" Type="http://schemas.openxmlformats.org/officeDocument/2006/relationships/image" Target="../media/image260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350.png"/><Relationship Id="rId30" Type="http://schemas.openxmlformats.org/officeDocument/2006/relationships/customXml" Target="../ink/ink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4000" dirty="0"/>
              <a:t>Computer Organization and </a:t>
            </a:r>
            <a:br>
              <a:rPr lang="en-US" sz="5600" dirty="0"/>
            </a:b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625151" y="2507174"/>
            <a:ext cx="11028784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9200" dirty="0">
                <a:solidFill>
                  <a:schemeClr val="accent1"/>
                </a:solidFill>
              </a:rPr>
              <a:t>Chapter 4: Data Transfers, </a:t>
            </a:r>
          </a:p>
          <a:p>
            <a:r>
              <a:rPr lang="en-US" sz="6700" dirty="0">
                <a:solidFill>
                  <a:schemeClr val="accent1"/>
                </a:solidFill>
              </a:rPr>
              <a:t>Addressing, and Arithmetic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3764D0-1478-4342-B6DA-5A51A35AFE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 Memory Operands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6866"/>
            <a:ext cx="9464040" cy="42496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b="1" dirty="0"/>
              <a:t>named reference (label) </a:t>
            </a:r>
            <a:r>
              <a:rPr lang="en-US" altLang="en-US" dirty="0"/>
              <a:t>is automatically </a:t>
            </a:r>
            <a:r>
              <a:rPr lang="en-US" altLang="en-US" sz="2800" u="sng" dirty="0">
                <a:solidFill>
                  <a:srgbClr val="112EAC"/>
                </a:solidFill>
              </a:rPr>
              <a:t>dereferenced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by the </a:t>
            </a:r>
            <a:r>
              <a:rPr lang="en-US" altLang="en-US" b="1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350378" y="2610825"/>
            <a:ext cx="63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charset="0"/>
              </a:rPr>
              <a:t>                             A0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00010400</a:t>
            </a:r>
            <a:endParaRPr lang="en-US" dirty="0">
              <a:solidFill>
                <a:srgbClr val="00B050"/>
              </a:solidFill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7280" y="3968543"/>
            <a:ext cx="6200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- The </a:t>
            </a:r>
            <a:r>
              <a:rPr lang="en-US" sz="1600" b="1" dirty="0">
                <a:solidFill>
                  <a:srgbClr val="C00000"/>
                </a:solidFill>
                <a:latin typeface="Helvetica" charset="0"/>
              </a:rPr>
              <a:t>first byte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</a:t>
            </a:r>
            <a:r>
              <a:rPr lang="en-US" sz="1600" u="sng" dirty="0">
                <a:solidFill>
                  <a:srgbClr val="2F2A2B"/>
                </a:solidFill>
                <a:latin typeface="Helvetica" charset="0"/>
              </a:rPr>
              <a:t>machine instruction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the 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</a:rPr>
              <a:t>opcode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- The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remaining part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the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32-bit hexadecimal </a:t>
            </a:r>
            <a:r>
              <a:rPr lang="en-US" sz="1600" b="1" u="sng" dirty="0">
                <a:solidFill>
                  <a:srgbClr val="00B050"/>
                </a:solidFill>
                <a:latin typeface="Helvetica" charset="0"/>
              </a:rPr>
              <a:t>address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 of </a:t>
            </a:r>
            <a:r>
              <a:rPr lang="en-US" sz="1600" b="1" u="sng" dirty="0">
                <a:solidFill>
                  <a:srgbClr val="00B050"/>
                </a:solidFill>
                <a:latin typeface="Helvetica" charset="0"/>
              </a:rPr>
              <a:t>var1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97874" y="3446586"/>
            <a:ext cx="4699756" cy="23391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cs-CZ" sz="1400" dirty="0"/>
              <a:t>00000000   .data</a:t>
            </a:r>
            <a:br>
              <a:rPr lang="cs-CZ" sz="1400" dirty="0"/>
            </a:br>
            <a:endParaRPr lang="cs-CZ" sz="1400" dirty="0"/>
          </a:p>
          <a:p>
            <a:r>
              <a:rPr lang="cs-CZ" sz="1400" dirty="0"/>
              <a:t>00000000 </a:t>
            </a:r>
            <a:r>
              <a:rPr lang="cs-CZ" sz="1400" dirty="0">
                <a:solidFill>
                  <a:srgbClr val="112EAC"/>
                </a:solidFill>
              </a:rPr>
              <a:t>00000000</a:t>
            </a:r>
            <a:r>
              <a:rPr lang="cs-CZ" sz="1400" dirty="0"/>
              <a:t>  sum DWORD 0</a:t>
            </a:r>
            <a:br>
              <a:rPr lang="cs-CZ" sz="1400" dirty="0"/>
            </a:br>
            <a:endParaRPr lang="cs-CZ" sz="1400" dirty="0"/>
          </a:p>
          <a:p>
            <a:r>
              <a:rPr lang="cs-CZ" sz="1400" dirty="0"/>
              <a:t>00000000   .</a:t>
            </a:r>
            <a:r>
              <a:rPr lang="cs-CZ" sz="1400" dirty="0" err="1"/>
              <a:t>code</a:t>
            </a:r>
            <a:endParaRPr lang="cs-CZ" sz="1400" dirty="0"/>
          </a:p>
          <a:p>
            <a:br>
              <a:rPr lang="cs-CZ" sz="1400" dirty="0"/>
            </a:br>
            <a:r>
              <a:rPr lang="cs-CZ" sz="1400" dirty="0"/>
              <a:t>00000000   </a:t>
            </a:r>
            <a:r>
              <a:rPr lang="cs-CZ" sz="1400" dirty="0" err="1"/>
              <a:t>main</a:t>
            </a:r>
            <a:r>
              <a:rPr lang="cs-CZ" sz="1400" dirty="0"/>
              <a:t> </a:t>
            </a:r>
            <a:r>
              <a:rPr lang="cs-CZ" sz="1400" dirty="0" err="1"/>
              <a:t>proc</a:t>
            </a:r>
            <a:endParaRPr lang="cs-CZ" sz="1400" dirty="0"/>
          </a:p>
          <a:p>
            <a:r>
              <a:rPr lang="cs-CZ" sz="1400" dirty="0">
                <a:solidFill>
                  <a:srgbClr val="222222"/>
                </a:solidFill>
              </a:rPr>
              <a:t>00000000   </a:t>
            </a:r>
            <a:r>
              <a:rPr lang="cs-CZ" sz="1400" dirty="0">
                <a:solidFill>
                  <a:srgbClr val="112EAC"/>
                </a:solidFill>
              </a:rPr>
              <a:t>B8 00000008</a:t>
            </a:r>
            <a:r>
              <a:rPr lang="cs-CZ" sz="1400" dirty="0">
                <a:solidFill>
                  <a:srgbClr val="222222"/>
                </a:solidFill>
              </a:rPr>
              <a:t>        </a:t>
            </a:r>
            <a:r>
              <a:rPr lang="cs-CZ" sz="1400" dirty="0" err="1">
                <a:solidFill>
                  <a:srgbClr val="222222"/>
                </a:solidFill>
              </a:rPr>
              <a:t>mov</a:t>
            </a:r>
            <a:r>
              <a:rPr lang="cs-CZ" sz="1400" dirty="0">
                <a:solidFill>
                  <a:srgbClr val="222222"/>
                </a:solidFill>
              </a:rPr>
              <a:t> </a:t>
            </a:r>
            <a:r>
              <a:rPr lang="cs-CZ" sz="1400" dirty="0" err="1">
                <a:solidFill>
                  <a:srgbClr val="222222"/>
                </a:solidFill>
              </a:rPr>
              <a:t>eax</a:t>
            </a:r>
            <a:r>
              <a:rPr lang="cs-CZ" sz="1400" dirty="0">
                <a:solidFill>
                  <a:srgbClr val="222222"/>
                </a:solidFill>
              </a:rPr>
              <a:t>, 8   </a:t>
            </a:r>
            <a:br>
              <a:rPr lang="cs-CZ" sz="1400" dirty="0"/>
            </a:br>
            <a:r>
              <a:rPr lang="cs-CZ" sz="1400" dirty="0">
                <a:solidFill>
                  <a:srgbClr val="222222"/>
                </a:solidFill>
              </a:rPr>
              <a:t>00000005   </a:t>
            </a:r>
            <a:r>
              <a:rPr lang="cs-CZ" sz="1400" dirty="0">
                <a:solidFill>
                  <a:srgbClr val="112EAC"/>
                </a:solidFill>
              </a:rPr>
              <a:t>83 C0 04</a:t>
            </a:r>
            <a:r>
              <a:rPr lang="cs-CZ" sz="1400" dirty="0">
                <a:solidFill>
                  <a:srgbClr val="222222"/>
                </a:solidFill>
              </a:rPr>
              <a:t>                </a:t>
            </a:r>
            <a:r>
              <a:rPr lang="cs-CZ" sz="1400" dirty="0" err="1">
                <a:solidFill>
                  <a:srgbClr val="222222"/>
                </a:solidFill>
              </a:rPr>
              <a:t>add</a:t>
            </a:r>
            <a:r>
              <a:rPr lang="cs-CZ" sz="1400" dirty="0">
                <a:solidFill>
                  <a:srgbClr val="222222"/>
                </a:solidFill>
              </a:rPr>
              <a:t>  </a:t>
            </a:r>
            <a:r>
              <a:rPr lang="cs-CZ" sz="1400" dirty="0" err="1">
                <a:solidFill>
                  <a:srgbClr val="222222"/>
                </a:solidFill>
              </a:rPr>
              <a:t>eax</a:t>
            </a:r>
            <a:r>
              <a:rPr lang="cs-CZ" sz="1400" dirty="0">
                <a:solidFill>
                  <a:srgbClr val="222222"/>
                </a:solidFill>
              </a:rPr>
              <a:t>, 4    </a:t>
            </a:r>
            <a:br>
              <a:rPr lang="cs-CZ" sz="1400" dirty="0"/>
            </a:br>
            <a:r>
              <a:rPr lang="cs-CZ" sz="2000" dirty="0">
                <a:solidFill>
                  <a:srgbClr val="222222"/>
                </a:solidFill>
              </a:rPr>
              <a:t>00000008   </a:t>
            </a:r>
            <a:r>
              <a:rPr lang="cs-CZ" sz="2000" dirty="0">
                <a:solidFill>
                  <a:srgbClr val="112EAC"/>
                </a:solidFill>
              </a:rPr>
              <a:t>A3 00000000 </a:t>
            </a:r>
            <a:r>
              <a:rPr lang="cs-CZ" sz="2000" dirty="0" err="1">
                <a:solidFill>
                  <a:srgbClr val="112EAC"/>
                </a:solidFill>
              </a:rPr>
              <a:t>R</a:t>
            </a:r>
            <a:r>
              <a:rPr lang="cs-CZ" sz="2000" dirty="0">
                <a:solidFill>
                  <a:srgbClr val="112EAC"/>
                </a:solidFill>
              </a:rPr>
              <a:t>     </a:t>
            </a:r>
            <a:r>
              <a:rPr lang="cs-CZ" sz="2000" b="1" dirty="0" err="1">
                <a:solidFill>
                  <a:srgbClr val="C00000"/>
                </a:solidFill>
              </a:rPr>
              <a:t>mov</a:t>
            </a:r>
            <a:r>
              <a:rPr lang="cs-CZ" sz="2000" b="1" dirty="0">
                <a:solidFill>
                  <a:srgbClr val="C00000"/>
                </a:solidFill>
              </a:rPr>
              <a:t> sum, </a:t>
            </a:r>
            <a:r>
              <a:rPr lang="cs-CZ" sz="2000" b="1" dirty="0" err="1">
                <a:solidFill>
                  <a:srgbClr val="C00000"/>
                </a:solidFill>
              </a:rPr>
              <a:t>eax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2960" y="2817709"/>
            <a:ext cx="627880" cy="288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Listing File</a:t>
            </a:r>
          </a:p>
        </p:txBody>
      </p:sp>
    </p:spTree>
    <p:extLst>
      <p:ext uri="{BB962C8B-B14F-4D97-AF65-F5344CB8AC3E}">
        <p14:creationId xmlns:p14="http://schemas.microsoft.com/office/powerpoint/2010/main" val="22391031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07EABD-D6F6-BC49-9710-142C5F4517C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Indexed Operands</a:t>
            </a:r>
          </a:p>
        </p:txBody>
      </p:sp>
      <p:sp>
        <p:nvSpPr>
          <p:cNvPr id="63493" name="Text Box 3"/>
          <p:cNvSpPr txBox="1">
            <a:spLocks noChangeArrowheads="1"/>
          </p:cNvSpPr>
          <p:nvPr/>
        </p:nvSpPr>
        <p:spPr bwMode="auto">
          <a:xfrm>
            <a:off x="2650011" y="3417944"/>
            <a:ext cx="7696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WORD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esi,0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ax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,[arrayW + 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esi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] </a:t>
            </a:r>
            <a:r>
              <a:rPr lang="en-US" altLang="en-US" sz="1800" dirty="0">
                <a:latin typeface="Courier New" charset="0"/>
              </a:rPr>
              <a:t>		; AX =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latin typeface="Courier New" charset="0"/>
              </a:rPr>
              <a:t>ax,</a:t>
            </a:r>
            <a:r>
              <a:rPr lang="en-US" altLang="en-US" sz="1800" dirty="0" err="1">
                <a:solidFill>
                  <a:srgbClr val="00B050"/>
                </a:solidFill>
                <a:latin typeface="Courier New" charset="0"/>
              </a:rPr>
              <a:t>arrayW</a:t>
            </a: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[</a:t>
            </a:r>
            <a:r>
              <a:rPr lang="en-US" altLang="en-US" sz="1800" dirty="0" err="1">
                <a:solidFill>
                  <a:srgbClr val="00B050"/>
                </a:solidFill>
                <a:latin typeface="Courier New" charset="0"/>
              </a:rPr>
              <a:t>esi</a:t>
            </a: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]</a:t>
            </a:r>
            <a:r>
              <a:rPr lang="en-US" altLang="en-US" sz="1800" dirty="0">
                <a:latin typeface="Courier New" charset="0"/>
              </a:rPr>
              <a:t>		; alternate format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esi,2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ax,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[arrayW +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esi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etc.</a:t>
            </a:r>
          </a:p>
        </p:txBody>
      </p:sp>
      <p:sp>
        <p:nvSpPr>
          <p:cNvPr id="63494" name="Text Box 4"/>
          <p:cNvSpPr txBox="1">
            <a:spLocks noChangeArrowheads="1"/>
          </p:cNvSpPr>
          <p:nvPr/>
        </p:nvSpPr>
        <p:spPr bwMode="auto">
          <a:xfrm>
            <a:off x="1265418" y="1805693"/>
            <a:ext cx="8583119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An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indexed operand </a:t>
            </a:r>
            <a:r>
              <a:rPr lang="en-US" altLang="en-US" sz="1800" u="sng" dirty="0">
                <a:latin typeface="+mn-lt"/>
              </a:rPr>
              <a:t>adds a constant to a register</a:t>
            </a:r>
            <a:r>
              <a:rPr lang="en-US" altLang="en-US" sz="1800" dirty="0">
                <a:latin typeface="+mn-lt"/>
              </a:rPr>
              <a:t> to generate an </a:t>
            </a:r>
            <a:r>
              <a:rPr lang="en-US" altLang="en-US" sz="1800" b="1" u="sng" dirty="0">
                <a:solidFill>
                  <a:srgbClr val="112EAC"/>
                </a:solidFill>
                <a:latin typeface="+mn-lt"/>
              </a:rPr>
              <a:t>effective address.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There are two notational forms: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         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[</a:t>
            </a:r>
            <a:r>
              <a:rPr lang="en-US" altLang="en-US" sz="1800" b="1" i="1" dirty="0">
                <a:solidFill>
                  <a:srgbClr val="112EAC"/>
                </a:solidFill>
                <a:latin typeface="+mn-lt"/>
              </a:rPr>
              <a:t>label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 + </a:t>
            </a:r>
            <a:r>
              <a:rPr lang="en-US" altLang="en-US" sz="1800" b="1" i="1" dirty="0" err="1">
                <a:solidFill>
                  <a:srgbClr val="112EAC"/>
                </a:solidFill>
                <a:latin typeface="+mn-lt"/>
              </a:rPr>
              <a:t>reg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]	   </a:t>
            </a:r>
            <a:r>
              <a:rPr lang="en-US" altLang="en-US" sz="1800" b="1" i="1" dirty="0">
                <a:solidFill>
                  <a:srgbClr val="112EAC"/>
                </a:solidFill>
                <a:latin typeface="+mn-lt"/>
              </a:rPr>
              <a:t>label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[</a:t>
            </a:r>
            <a:r>
              <a:rPr lang="en-US" altLang="en-US" sz="1800" b="1" i="1" dirty="0" err="1">
                <a:solidFill>
                  <a:srgbClr val="112EAC"/>
                </a:solidFill>
                <a:latin typeface="+mn-lt"/>
              </a:rPr>
              <a:t>reg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]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</a:p>
        </p:txBody>
      </p:sp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8783365" y="5286770"/>
            <a:ext cx="2947439" cy="830997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ToDo</a:t>
            </a:r>
            <a:r>
              <a:rPr lang="en-US" altLang="en-US" sz="1800" dirty="0">
                <a:latin typeface="+mn-lt"/>
              </a:rPr>
              <a:t>: Modify this example for an array of </a:t>
            </a:r>
            <a:r>
              <a:rPr lang="en-US" altLang="en-US" sz="1800" b="1" dirty="0" err="1">
                <a:solidFill>
                  <a:srgbClr val="112EAC"/>
                </a:solidFill>
                <a:latin typeface="+mn-lt"/>
              </a:rPr>
              <a:t>doublewords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86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9" grpId="0" animBg="1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5E8C42-99EE-514A-8BBC-234CD5FAF4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/>
              <a:t> Addressing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89" y="1974954"/>
            <a:ext cx="5867400" cy="3048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Indirect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Array Sum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Indexed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905782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D32761-372D-0845-985E-B9F33BC2B4D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00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Pointers</a:t>
            </a:r>
          </a:p>
        </p:txBody>
      </p:sp>
      <p:sp>
        <p:nvSpPr>
          <p:cNvPr id="65541" name="Text Box 1027"/>
          <p:cNvSpPr txBox="1">
            <a:spLocks noChangeArrowheads="1"/>
          </p:cNvSpPr>
          <p:nvPr/>
        </p:nvSpPr>
        <p:spPr bwMode="auto">
          <a:xfrm>
            <a:off x="2930134" y="2597609"/>
            <a:ext cx="6324600" cy="220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arrayW</a:t>
            </a:r>
            <a:r>
              <a:rPr lang="en-US" altLang="en-US" sz="1800" dirty="0">
                <a:latin typeface="Courier New" charset="0"/>
              </a:rPr>
              <a:t> WORD 1000h,2000h,3000h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rgbClr val="C00000"/>
                </a:solidFill>
                <a:latin typeface="Courier New" charset="0"/>
              </a:rPr>
              <a:t>myptrW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     </a:t>
            </a:r>
            <a:r>
              <a:rPr lang="en-US" altLang="en-US" sz="1800" dirty="0">
                <a:latin typeface="Courier New" charset="0"/>
              </a:rPr>
              <a:t> 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arrayW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latin typeface="Courier New" charset="0"/>
              </a:rPr>
              <a:t>esi,my</a:t>
            </a:r>
            <a:r>
              <a:rPr lang="en-US" altLang="en-US" sz="1800" dirty="0" err="1">
                <a:solidFill>
                  <a:srgbClr val="C00000"/>
                </a:solidFill>
                <a:latin typeface="Courier New" charset="0"/>
              </a:rPr>
              <a:t>ptrW</a:t>
            </a:r>
            <a:endParaRPr lang="en-US" altLang="en-US" sz="1800" dirty="0">
              <a:solidFill>
                <a:srgbClr val="C00000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ax,[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AX = 1000h</a:t>
            </a:r>
          </a:p>
        </p:txBody>
      </p:sp>
      <p:sp>
        <p:nvSpPr>
          <p:cNvPr id="65542" name="Text Box 1028"/>
          <p:cNvSpPr txBox="1">
            <a:spLocks noChangeArrowheads="1"/>
          </p:cNvSpPr>
          <p:nvPr/>
        </p:nvSpPr>
        <p:spPr bwMode="auto">
          <a:xfrm>
            <a:off x="1235438" y="1869728"/>
            <a:ext cx="9332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You can declare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a pointer variable </a:t>
            </a:r>
            <a:r>
              <a:rPr lang="en-US" altLang="en-US" sz="2000" dirty="0">
                <a:latin typeface="+mn-lt"/>
              </a:rPr>
              <a:t>that contains the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offset</a:t>
            </a:r>
            <a:r>
              <a:rPr lang="en-US" altLang="en-US" sz="2000" dirty="0">
                <a:latin typeface="+mn-lt"/>
              </a:rPr>
              <a:t> of </a:t>
            </a:r>
            <a:r>
              <a:rPr lang="en-US" altLang="en-US" sz="2000" b="1" dirty="0">
                <a:latin typeface="+mn-lt"/>
              </a:rPr>
              <a:t>another variable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  <p:sp>
        <p:nvSpPr>
          <p:cNvPr id="130053" name="Text Box 1029"/>
          <p:cNvSpPr txBox="1">
            <a:spLocks noChangeArrowheads="1"/>
          </p:cNvSpPr>
          <p:nvPr/>
        </p:nvSpPr>
        <p:spPr bwMode="auto">
          <a:xfrm>
            <a:off x="3329725" y="5034059"/>
            <a:ext cx="4038600" cy="930639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Alternate format: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myptrW</a:t>
            </a:r>
            <a:r>
              <a:rPr lang="en-US" altLang="en-US" sz="1800" dirty="0">
                <a:latin typeface="+mn-lt"/>
              </a:rPr>
              <a:t> DWORD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OFFSET</a:t>
            </a:r>
            <a:r>
              <a:rPr lang="en-US" altLang="en-US" sz="1800" dirty="0">
                <a:latin typeface="+mn-lt"/>
              </a:rPr>
              <a:t> arrayW</a:t>
            </a:r>
          </a:p>
        </p:txBody>
      </p:sp>
      <p:sp>
        <p:nvSpPr>
          <p:cNvPr id="2" name="Rectangle 1"/>
          <p:cNvSpPr/>
          <p:nvPr/>
        </p:nvSpPr>
        <p:spPr>
          <a:xfrm>
            <a:off x="4045787" y="3403543"/>
            <a:ext cx="866476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dirty="0">
                <a:latin typeface="Courier New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animBg="1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103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586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9069" y="1929983"/>
            <a:ext cx="5943600" cy="2743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JMP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LOOP Instruction</a:t>
            </a:r>
          </a:p>
          <a:p>
            <a:pPr lvl="1"/>
            <a:r>
              <a:rPr lang="en-US" altLang="en-US" b="1" dirty="0">
                <a:solidFill>
                  <a:srgbClr val="112EAC"/>
                </a:solidFill>
              </a:rPr>
              <a:t>LOOP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Summing an Integer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Copying a String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03543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8680" y="393029"/>
            <a:ext cx="10515600" cy="1325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7280" y="1746741"/>
            <a:ext cx="10058400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CPU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loads </a:t>
            </a: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dirty="0">
                <a:solidFill>
                  <a:srgbClr val="112EAC"/>
                </a:solidFill>
              </a:rPr>
              <a:t>executes</a:t>
            </a:r>
            <a:r>
              <a:rPr lang="en-US" dirty="0">
                <a:solidFill>
                  <a:srgbClr val="2F2A2B"/>
                </a:solidFill>
              </a:rPr>
              <a:t> programs </a:t>
            </a:r>
            <a:r>
              <a:rPr lang="en-US" sz="2500" b="1" dirty="0">
                <a:solidFill>
                  <a:srgbClr val="112EAC"/>
                </a:solidFill>
              </a:rPr>
              <a:t>sequentially</a:t>
            </a: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Current </a:t>
            </a:r>
            <a:r>
              <a:rPr lang="en-US" b="1" dirty="0">
                <a:solidFill>
                  <a:srgbClr val="112EAC"/>
                </a:solidFill>
              </a:rPr>
              <a:t>instruction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might be a one that </a:t>
            </a:r>
            <a:r>
              <a:rPr lang="en-US" b="1" u="sng" dirty="0">
                <a:solidFill>
                  <a:srgbClr val="2F2A2B"/>
                </a:solidFill>
              </a:rPr>
              <a:t>transfer control </a:t>
            </a:r>
            <a:r>
              <a:rPr lang="en-US" dirty="0">
                <a:solidFill>
                  <a:srgbClr val="2F2A2B"/>
                </a:solidFill>
              </a:rPr>
              <a:t>to a different </a:t>
            </a:r>
            <a:r>
              <a:rPr lang="en-US" b="1" dirty="0">
                <a:solidFill>
                  <a:srgbClr val="2F2A2B"/>
                </a:solidFill>
              </a:rPr>
              <a:t>memory address</a:t>
            </a: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Assembly language</a:t>
            </a:r>
            <a:r>
              <a:rPr lang="en-US" dirty="0">
                <a:solidFill>
                  <a:srgbClr val="2F2A2B"/>
                </a:solidFill>
              </a:rPr>
              <a:t> programs use </a:t>
            </a:r>
            <a:r>
              <a:rPr lang="en-US" sz="2400" b="1" dirty="0">
                <a:solidFill>
                  <a:srgbClr val="112EAC"/>
                </a:solidFill>
              </a:rPr>
              <a:t>conditional instructions </a:t>
            </a:r>
            <a:r>
              <a:rPr lang="en-US" dirty="0">
                <a:solidFill>
                  <a:srgbClr val="2F2A2B"/>
                </a:solidFill>
              </a:rPr>
              <a:t>to implement </a:t>
            </a:r>
            <a:r>
              <a:rPr lang="en-US" u="sng" dirty="0">
                <a:solidFill>
                  <a:srgbClr val="2F2A2B"/>
                </a:solidFill>
              </a:rPr>
              <a:t>high-level statements </a:t>
            </a:r>
          </a:p>
          <a:p>
            <a:pPr marL="742950" lvl="1" indent="-285750">
              <a:lnSpc>
                <a:spcPct val="170000"/>
              </a:lnSpc>
              <a:buFont typeface="Courier New" charset="0"/>
              <a:buChar char="o"/>
            </a:pPr>
            <a:r>
              <a:rPr lang="en-US" dirty="0">
                <a:solidFill>
                  <a:srgbClr val="112EAC"/>
                </a:solidFill>
              </a:rPr>
              <a:t>IF</a:t>
            </a:r>
            <a:r>
              <a:rPr lang="en-US" dirty="0">
                <a:solidFill>
                  <a:srgbClr val="2F2A2B"/>
                </a:solidFill>
              </a:rPr>
              <a:t> statements and </a:t>
            </a:r>
            <a:r>
              <a:rPr lang="en-US" dirty="0">
                <a:solidFill>
                  <a:srgbClr val="112EAC"/>
                </a:solidFill>
              </a:rPr>
              <a:t>Loops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55272" y="2829150"/>
            <a:ext cx="6408847" cy="1955891"/>
            <a:chOff x="5448373" y="4115124"/>
            <a:chExt cx="6408847" cy="1955891"/>
          </a:xfrm>
        </p:grpSpPr>
        <p:grpSp>
          <p:nvGrpSpPr>
            <p:cNvPr id="6" name="Group 5"/>
            <p:cNvGrpSpPr/>
            <p:nvPr/>
          </p:nvGrpSpPr>
          <p:grpSpPr>
            <a:xfrm>
              <a:off x="5448373" y="4115124"/>
              <a:ext cx="6408847" cy="1955891"/>
              <a:chOff x="3015374" y="2125130"/>
              <a:chExt cx="7402789" cy="2285999"/>
            </a:xfrm>
          </p:grpSpPr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3015374" y="2582329"/>
                <a:ext cx="7402789" cy="1828800"/>
              </a:xfrm>
              <a:prstGeom prst="rect">
                <a:avLst/>
              </a:prstGeom>
              <a:noFill/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/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600" b="1" dirty="0">
                  <a:solidFill>
                    <a:schemeClr val="tx2"/>
                  </a:solidFill>
                  <a:latin typeface="Courier New" charset="0"/>
                </a:endParaRP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3015375" y="2125130"/>
                <a:ext cx="6477000" cy="6115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600" dirty="0">
                    <a:solidFill>
                      <a:schemeClr val="tx2"/>
                    </a:solidFill>
                  </a:rPr>
                  <a:t>   offset	  machine code	 source code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5604796" y="4592133"/>
              <a:ext cx="6096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cs-CZ" sz="1500" dirty="0">
                  <a:solidFill>
                    <a:srgbClr val="222222"/>
                  </a:solidFill>
                </a:rPr>
                <a:t>00000000             B8 00000000  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mov</a:t>
              </a:r>
              <a:r>
                <a:rPr lang="cs-CZ" sz="1500" dirty="0">
                  <a:solidFill>
                    <a:srgbClr val="112EAC"/>
                  </a:solidFill>
                </a:rPr>
                <a:t> eax,0 </a:t>
              </a:r>
              <a:br>
                <a:rPr lang="cs-CZ" sz="1500" dirty="0">
                  <a:solidFill>
                    <a:schemeClr val="accent3"/>
                  </a:solidFill>
                </a:rPr>
              </a:br>
              <a:r>
                <a:rPr lang="cs-CZ" sz="1500" dirty="0">
                  <a:solidFill>
                    <a:srgbClr val="222222"/>
                  </a:solidFill>
                </a:rPr>
                <a:t>00000005             EB 03                                                     </a:t>
              </a:r>
              <a:r>
                <a:rPr lang="cs-CZ" sz="1500" b="1" dirty="0" err="1">
                  <a:solidFill>
                    <a:srgbClr val="C00000"/>
                  </a:solidFill>
                </a:rPr>
                <a:t>jmp</a:t>
              </a:r>
              <a:r>
                <a:rPr lang="cs-CZ" sz="1500" dirty="0">
                  <a:solidFill>
                    <a:srgbClr val="C00000"/>
                  </a:solidFill>
                </a:rPr>
                <a:t> </a:t>
              </a:r>
              <a:r>
                <a:rPr lang="cs-CZ" sz="1500" dirty="0" err="1">
                  <a:solidFill>
                    <a:srgbClr val="112EAC"/>
                  </a:solidFill>
                </a:rPr>
                <a:t>addone</a:t>
              </a:r>
              <a:br>
                <a:rPr lang="cs-CZ" sz="1500" dirty="0">
                  <a:solidFill>
                    <a:srgbClr val="222222"/>
                  </a:solidFill>
                </a:rPr>
              </a:br>
              <a:r>
                <a:rPr lang="cs-CZ" sz="1500" dirty="0">
                  <a:solidFill>
                    <a:srgbClr val="222222"/>
                  </a:solidFill>
                </a:rPr>
                <a:t>00000007  	          83 C0 02  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add</a:t>
              </a:r>
              <a:r>
                <a:rPr lang="cs-CZ" sz="1500" dirty="0">
                  <a:solidFill>
                    <a:srgbClr val="112EAC"/>
                  </a:solidFill>
                </a:rPr>
                <a:t> eax,2</a:t>
              </a:r>
            </a:p>
            <a:p>
              <a:r>
                <a:rPr lang="cs-CZ" sz="1500" dirty="0">
                  <a:solidFill>
                    <a:srgbClr val="C00000"/>
                  </a:solidFill>
                </a:rPr>
                <a:t>0000000A</a:t>
              </a:r>
              <a:r>
                <a:rPr lang="cs-CZ" sz="1500" dirty="0">
                  <a:solidFill>
                    <a:srgbClr val="222222"/>
                  </a:solidFill>
                </a:rPr>
                <a:t>                               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addone</a:t>
              </a:r>
              <a:r>
                <a:rPr lang="cs-CZ" sz="1500" dirty="0">
                  <a:solidFill>
                    <a:srgbClr val="112EAC"/>
                  </a:solidFill>
                </a:rPr>
                <a:t>:</a:t>
              </a:r>
              <a:br>
                <a:rPr lang="cs-CZ" sz="1500" dirty="0">
                  <a:solidFill>
                    <a:srgbClr val="222222"/>
                  </a:solidFill>
                </a:rPr>
              </a:br>
              <a:r>
                <a:rPr lang="cs-CZ" sz="1500" dirty="0">
                  <a:solidFill>
                    <a:srgbClr val="C00000"/>
                  </a:solidFill>
                </a:rPr>
                <a:t>0000000A</a:t>
              </a:r>
              <a:r>
                <a:rPr lang="cs-CZ" sz="1500" dirty="0">
                  <a:solidFill>
                    <a:srgbClr val="222222"/>
                  </a:solidFill>
                </a:rPr>
                <a:t>             40              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inc</a:t>
              </a:r>
              <a:r>
                <a:rPr lang="cs-CZ" sz="1500" dirty="0">
                  <a:solidFill>
                    <a:srgbClr val="112EAC"/>
                  </a:solidFill>
                </a:rPr>
                <a:t> </a:t>
              </a:r>
              <a:r>
                <a:rPr lang="cs-CZ" sz="1500" dirty="0" err="1">
                  <a:solidFill>
                    <a:srgbClr val="112EAC"/>
                  </a:solidFill>
                </a:rPr>
                <a:t>eax</a:t>
              </a:r>
              <a:endParaRPr lang="cs-CZ" sz="1500" dirty="0">
                <a:solidFill>
                  <a:srgbClr val="112EAC"/>
                </a:solidFill>
              </a:endParaRPr>
            </a:p>
            <a:p>
              <a:r>
                <a:rPr lang="cs-CZ" sz="1500" dirty="0">
                  <a:solidFill>
                    <a:srgbClr val="222222"/>
                  </a:solidFill>
                </a:rPr>
                <a:t>0000000B             83 C0 01   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add</a:t>
              </a:r>
              <a:r>
                <a:rPr lang="cs-CZ" sz="1500" dirty="0">
                  <a:solidFill>
                    <a:srgbClr val="112EAC"/>
                  </a:solidFill>
                </a:rPr>
                <a:t> eax,4294967295 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1797295" y="3720809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97295" y="417301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168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rgbClr val="112EAC"/>
                </a:solidFill>
              </a:rPr>
              <a:t> 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rgbClr val="112EAC"/>
                </a:solidFill>
              </a:rPr>
              <a:t> Instructions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7280" y="1737360"/>
            <a:ext cx="100584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There are two basic </a:t>
            </a:r>
            <a:r>
              <a:rPr lang="en-US" b="1" dirty="0">
                <a:solidFill>
                  <a:srgbClr val="112EAC"/>
                </a:solidFill>
              </a:rPr>
              <a:t>types of transfers</a:t>
            </a:r>
            <a:r>
              <a:rPr lang="en-US" dirty="0">
                <a:solidFill>
                  <a:srgbClr val="2F2A2B"/>
                </a:solidFill>
              </a:rPr>
              <a:t>:</a:t>
            </a:r>
          </a:p>
          <a:p>
            <a:pPr marL="742950" lvl="1" indent="-285750">
              <a:lnSpc>
                <a:spcPct val="12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Unconditional Transfer</a:t>
            </a:r>
            <a:endParaRPr lang="en-US" dirty="0">
              <a:solidFill>
                <a:srgbClr val="112EAC"/>
              </a:solidFill>
            </a:endParaRPr>
          </a:p>
          <a:p>
            <a:pPr marL="742950" lvl="1" indent="-285750">
              <a:lnSpc>
                <a:spcPct val="12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Conditional Transfer</a:t>
            </a:r>
            <a:endParaRPr lang="en-US" sz="1600" dirty="0">
              <a:solidFill>
                <a:srgbClr val="112EAC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7279" y="2676038"/>
            <a:ext cx="10849881" cy="213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112EAC"/>
                </a:solidFill>
              </a:rPr>
              <a:t>Unconditional Transfer</a:t>
            </a:r>
            <a:r>
              <a:rPr lang="en-US" dirty="0">
                <a:solidFill>
                  <a:srgbClr val="2F2A2B"/>
                </a:solidFill>
              </a:rPr>
              <a:t>: Control is transferred to a new location </a:t>
            </a:r>
            <a:r>
              <a:rPr lang="en-US" sz="2400" b="1" dirty="0">
                <a:solidFill>
                  <a:srgbClr val="C00000"/>
                </a:solidFill>
              </a:rPr>
              <a:t>in all cases</a:t>
            </a: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New address is loaded into </a:t>
            </a:r>
            <a:r>
              <a:rPr lang="en-US" b="1" u="sng" dirty="0">
                <a:solidFill>
                  <a:srgbClr val="2F2A2B"/>
                </a:solidFill>
              </a:rPr>
              <a:t>the instruction pointer,</a:t>
            </a:r>
            <a:r>
              <a:rPr lang="en-US" altLang="en-US" b="1" dirty="0">
                <a:solidFill>
                  <a:schemeClr val="accent3"/>
                </a:solidFill>
                <a:sym typeface="Symbol" charset="2"/>
              </a:rPr>
              <a:t> </a:t>
            </a:r>
            <a:r>
              <a:rPr lang="en-US" altLang="en-US" b="1" dirty="0">
                <a:solidFill>
                  <a:srgbClr val="112EAC"/>
                </a:solidFill>
                <a:sym typeface="Symbol" charset="2"/>
              </a:rPr>
              <a:t>EIP</a:t>
            </a:r>
            <a:r>
              <a:rPr lang="en-US" dirty="0">
                <a:solidFill>
                  <a:srgbClr val="2F2A2B"/>
                </a:solidFill>
              </a:rPr>
              <a:t>, </a:t>
            </a:r>
          </a:p>
          <a:p>
            <a:pPr marL="1200150" lvl="2" indent="-285750">
              <a:lnSpc>
                <a:spcPct val="17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causing execution to </a:t>
            </a:r>
            <a:r>
              <a:rPr lang="en-US" b="1" u="sng" dirty="0">
                <a:solidFill>
                  <a:srgbClr val="2F2A2B"/>
                </a:solidFill>
              </a:rPr>
              <a:t>continue at the new address</a:t>
            </a:r>
            <a:r>
              <a:rPr lang="en-US" dirty="0">
                <a:solidFill>
                  <a:srgbClr val="2F2A2B"/>
                </a:solidFill>
              </a:rPr>
              <a:t>.  </a:t>
            </a: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rgbClr val="112EAC"/>
                </a:solidFill>
              </a:rPr>
              <a:t>JMP</a:t>
            </a:r>
            <a:r>
              <a:rPr lang="en-US" dirty="0">
                <a:solidFill>
                  <a:srgbClr val="2F2A2B"/>
                </a:solidFill>
              </a:rPr>
              <a:t> instruction does this.</a:t>
            </a:r>
          </a:p>
        </p:txBody>
      </p:sp>
    </p:spTree>
    <p:extLst>
      <p:ext uri="{BB962C8B-B14F-4D97-AF65-F5344CB8AC3E}">
        <p14:creationId xmlns:p14="http://schemas.microsoft.com/office/powerpoint/2010/main" val="1883875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4742AE-76FA-FD42-A15B-211EE8157D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/>
              <a:t> Instruction (</a:t>
            </a:r>
            <a:r>
              <a:rPr lang="en-US" sz="4000" dirty="0">
                <a:solidFill>
                  <a:srgbClr val="112EAC"/>
                </a:solidFill>
              </a:rPr>
              <a:t>Unconditional Transfer</a:t>
            </a:r>
            <a:r>
              <a:rPr lang="en-US" altLang="en-US" sz="4000" dirty="0"/>
              <a:t>)</a:t>
            </a:r>
          </a:p>
        </p:txBody>
      </p:sp>
      <p:sp>
        <p:nvSpPr>
          <p:cNvPr id="68614" name="Text Box 4"/>
          <p:cNvSpPr txBox="1">
            <a:spLocks noChangeArrowheads="1"/>
          </p:cNvSpPr>
          <p:nvPr/>
        </p:nvSpPr>
        <p:spPr bwMode="auto">
          <a:xfrm>
            <a:off x="1235438" y="1842715"/>
            <a:ext cx="9527499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JMP is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an unconditional jump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to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 label </a:t>
            </a:r>
            <a:r>
              <a:rPr lang="en-US" altLang="en-US" sz="2000" dirty="0">
                <a:latin typeface="+mn-lt"/>
              </a:rPr>
              <a:t>that is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usually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u="sng" dirty="0">
                <a:latin typeface="+mn-lt"/>
              </a:rPr>
              <a:t>within the same procedure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Syntax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JMP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</a:rPr>
              <a:t>target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Logic</a:t>
            </a:r>
            <a:r>
              <a:rPr lang="en-US" altLang="en-US" sz="2000" dirty="0">
                <a:latin typeface="+mn-lt"/>
              </a:rPr>
              <a:t>: EIP </a:t>
            </a:r>
            <a:r>
              <a:rPr lang="en-US" altLang="en-US" sz="2000" dirty="0">
                <a:latin typeface="+mn-lt"/>
                <a:sym typeface="Symbol" charset="2"/>
              </a:rPr>
              <a:t>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  <a:sym typeface="Symbol" charset="2"/>
              </a:rPr>
              <a:t>target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12185" y="3575093"/>
            <a:ext cx="6267445" cy="1548097"/>
            <a:chOff x="5448373" y="4115124"/>
            <a:chExt cx="6408847" cy="1473054"/>
          </a:xfrm>
        </p:grpSpPr>
        <p:grpSp>
          <p:nvGrpSpPr>
            <p:cNvPr id="9" name="Group 8"/>
            <p:cNvGrpSpPr/>
            <p:nvPr/>
          </p:nvGrpSpPr>
          <p:grpSpPr>
            <a:xfrm>
              <a:off x="5448373" y="4115124"/>
              <a:ext cx="6408847" cy="1473054"/>
              <a:chOff x="3015374" y="2125130"/>
              <a:chExt cx="7402789" cy="172167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3015374" y="2582329"/>
                <a:ext cx="7402789" cy="1264472"/>
              </a:xfrm>
              <a:prstGeom prst="rect">
                <a:avLst/>
              </a:prstGeom>
              <a:noFill/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/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400" b="1" dirty="0">
                  <a:solidFill>
                    <a:schemeClr val="tx2"/>
                  </a:solidFill>
                  <a:latin typeface="Courier New" charset="0"/>
                </a:endParaRPr>
              </a:p>
            </p:txBody>
          </p:sp>
          <p:sp>
            <p:nvSpPr>
              <p:cNvPr id="12" name="Text Box 6"/>
              <p:cNvSpPr txBox="1">
                <a:spLocks noChangeArrowheads="1"/>
              </p:cNvSpPr>
              <p:nvPr/>
            </p:nvSpPr>
            <p:spPr bwMode="auto">
              <a:xfrm>
                <a:off x="3015375" y="2125130"/>
                <a:ext cx="6477001" cy="619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 b="1" dirty="0">
                    <a:solidFill>
                      <a:schemeClr val="tx2"/>
                    </a:solidFill>
                  </a:rPr>
                  <a:t>   offset	  machine code                         source code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5604796" y="4592133"/>
              <a:ext cx="6096000" cy="90785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cs-CZ" sz="1400" dirty="0">
                  <a:solidFill>
                    <a:srgbClr val="222222"/>
                  </a:solidFill>
                </a:rPr>
                <a:t>00000005             EB 03                                                     </a:t>
              </a:r>
              <a:r>
                <a:rPr lang="cs-CZ" sz="1400" b="1" dirty="0" err="1">
                  <a:solidFill>
                    <a:srgbClr val="C00000"/>
                  </a:solidFill>
                </a:rPr>
                <a:t>jmp</a:t>
              </a:r>
              <a:r>
                <a:rPr lang="cs-CZ" sz="1400" dirty="0">
                  <a:solidFill>
                    <a:srgbClr val="C00000"/>
                  </a:solidFill>
                </a:rPr>
                <a:t> </a:t>
              </a:r>
              <a:r>
                <a:rPr lang="cs-CZ" sz="1400" dirty="0" err="1">
                  <a:solidFill>
                    <a:srgbClr val="112EAC"/>
                  </a:solidFill>
                </a:rPr>
                <a:t>addone</a:t>
              </a:r>
              <a:br>
                <a:rPr lang="cs-CZ" sz="1400" dirty="0">
                  <a:solidFill>
                    <a:srgbClr val="222222"/>
                  </a:solidFill>
                </a:rPr>
              </a:br>
              <a:r>
                <a:rPr lang="cs-CZ" sz="1400" dirty="0">
                  <a:solidFill>
                    <a:srgbClr val="222222"/>
                  </a:solidFill>
                </a:rPr>
                <a:t>00000007  	          83 C0 02                                               </a:t>
              </a:r>
              <a:r>
                <a:rPr lang="cs-CZ" sz="1400" dirty="0" err="1">
                  <a:solidFill>
                    <a:srgbClr val="112EAC"/>
                  </a:solidFill>
                </a:rPr>
                <a:t>add</a:t>
              </a:r>
              <a:r>
                <a:rPr lang="cs-CZ" sz="1400" dirty="0">
                  <a:solidFill>
                    <a:srgbClr val="112EAC"/>
                  </a:solidFill>
                </a:rPr>
                <a:t> eax,2</a:t>
              </a:r>
            </a:p>
            <a:p>
              <a:r>
                <a:rPr lang="cs-CZ" sz="1400" dirty="0">
                  <a:solidFill>
                    <a:srgbClr val="C00000"/>
                  </a:solidFill>
                </a:rPr>
                <a:t>0000000A</a:t>
              </a:r>
              <a:r>
                <a:rPr lang="cs-CZ" sz="1400" dirty="0">
                  <a:solidFill>
                    <a:srgbClr val="222222"/>
                  </a:solidFill>
                </a:rPr>
                <a:t>                                                                            </a:t>
              </a:r>
              <a:r>
                <a:rPr lang="cs-CZ" sz="1400" dirty="0" err="1">
                  <a:solidFill>
                    <a:srgbClr val="112EAC"/>
                  </a:solidFill>
                </a:rPr>
                <a:t>addone</a:t>
              </a:r>
              <a:r>
                <a:rPr lang="cs-CZ" sz="1400" dirty="0">
                  <a:solidFill>
                    <a:srgbClr val="112EAC"/>
                  </a:solidFill>
                </a:rPr>
                <a:t>:</a:t>
              </a:r>
              <a:br>
                <a:rPr lang="cs-CZ" sz="1400" dirty="0">
                  <a:solidFill>
                    <a:srgbClr val="222222"/>
                  </a:solidFill>
                </a:rPr>
              </a:br>
              <a:r>
                <a:rPr lang="cs-CZ" sz="1400" dirty="0">
                  <a:solidFill>
                    <a:srgbClr val="C00000"/>
                  </a:solidFill>
                </a:rPr>
                <a:t>0000000A</a:t>
              </a:r>
              <a:r>
                <a:rPr lang="cs-CZ" sz="1400" dirty="0">
                  <a:solidFill>
                    <a:srgbClr val="222222"/>
                  </a:solidFill>
                </a:rPr>
                <a:t>             40                                                           </a:t>
              </a:r>
              <a:r>
                <a:rPr lang="cs-CZ" sz="1400" dirty="0" err="1">
                  <a:solidFill>
                    <a:srgbClr val="112EAC"/>
                  </a:solidFill>
                </a:rPr>
                <a:t>inc</a:t>
              </a:r>
              <a:r>
                <a:rPr lang="cs-CZ" sz="1400" dirty="0">
                  <a:solidFill>
                    <a:srgbClr val="112EAC"/>
                  </a:solidFill>
                </a:rPr>
                <a:t> </a:t>
              </a:r>
              <a:r>
                <a:rPr lang="cs-CZ" sz="1400" dirty="0" err="1">
                  <a:solidFill>
                    <a:srgbClr val="112EAC"/>
                  </a:solidFill>
                </a:rPr>
                <a:t>eax</a:t>
              </a:r>
              <a:endParaRPr lang="cs-CZ" sz="1400" dirty="0">
                <a:solidFill>
                  <a:srgbClr val="112EAC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63040" y="42233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/>
              <a:t>EIP= 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12577" y="4432092"/>
            <a:ext cx="1222100" cy="274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3040" y="452988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/>
              <a:t>EIP= 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107958" y="4704732"/>
            <a:ext cx="1222100" cy="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6196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4742AE-76FA-FD42-A15B-211EE8157D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dirty="0"/>
              <a:t>Instruction (</a:t>
            </a:r>
            <a:r>
              <a:rPr lang="en-US" sz="4000" b="1" dirty="0">
                <a:solidFill>
                  <a:srgbClr val="112EAC"/>
                </a:solidFill>
              </a:rPr>
              <a:t>Unconditional Transfer</a:t>
            </a:r>
            <a:r>
              <a:rPr lang="en-US" altLang="en-US" sz="4000" dirty="0"/>
              <a:t>)</a:t>
            </a:r>
          </a:p>
        </p:txBody>
      </p:sp>
      <p:sp>
        <p:nvSpPr>
          <p:cNvPr id="68614" name="Text Box 4"/>
          <p:cNvSpPr txBox="1">
            <a:spLocks noChangeArrowheads="1"/>
          </p:cNvSpPr>
          <p:nvPr/>
        </p:nvSpPr>
        <p:spPr bwMode="auto">
          <a:xfrm>
            <a:off x="1235438" y="1842715"/>
            <a:ext cx="952749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JMP is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an unconditional jump </a:t>
            </a:r>
            <a:r>
              <a:rPr lang="en-US" altLang="en-US" sz="2000" dirty="0">
                <a:latin typeface="+mn-lt"/>
              </a:rPr>
              <a:t>to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 label </a:t>
            </a:r>
            <a:r>
              <a:rPr lang="en-US" altLang="en-US" sz="2000" dirty="0">
                <a:latin typeface="+mn-lt"/>
              </a:rPr>
              <a:t>that is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usually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u="sng" dirty="0">
                <a:latin typeface="+mn-lt"/>
              </a:rPr>
              <a:t>within the same procedure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  <a:sym typeface="Symbol" charset="2"/>
              </a:rPr>
              <a:t>Example</a:t>
            </a:r>
            <a:r>
              <a:rPr lang="en-US" altLang="en-US" sz="2000" dirty="0">
                <a:latin typeface="+mn-lt"/>
                <a:sym typeface="Symbol" charset="2"/>
              </a:rPr>
              <a:t>:</a:t>
            </a:r>
          </a:p>
        </p:txBody>
      </p:sp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8153400" y="3011233"/>
            <a:ext cx="3668404" cy="9879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112EAC"/>
                </a:solidFill>
                <a:latin typeface="+mn-lt"/>
              </a:rPr>
              <a:t>A </a:t>
            </a:r>
            <a:r>
              <a:rPr lang="en-US" altLang="en-US" sz="1400" b="1" dirty="0">
                <a:solidFill>
                  <a:srgbClr val="112EAC"/>
                </a:solidFill>
                <a:latin typeface="+mn-lt"/>
              </a:rPr>
              <a:t>jump outside</a:t>
            </a:r>
            <a:r>
              <a:rPr lang="en-US" altLang="en-US" sz="14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400" dirty="0">
                <a:latin typeface="+mn-lt"/>
              </a:rPr>
              <a:t>the </a:t>
            </a:r>
            <a:r>
              <a:rPr lang="en-US" altLang="en-US" sz="1400" b="1" u="sng" dirty="0">
                <a:latin typeface="+mn-lt"/>
              </a:rPr>
              <a:t>current procedure</a:t>
            </a:r>
            <a:r>
              <a:rPr lang="en-US" altLang="en-US" sz="1400" dirty="0">
                <a:latin typeface="+mn-lt"/>
              </a:rPr>
              <a:t> must be to a special type of label called </a:t>
            </a:r>
            <a:r>
              <a:rPr lang="en-US" altLang="en-US" sz="1400" b="1" dirty="0">
                <a:solidFill>
                  <a:srgbClr val="112EAC"/>
                </a:solidFill>
                <a:latin typeface="+mn-lt"/>
              </a:rPr>
              <a:t>a global label </a:t>
            </a:r>
            <a:r>
              <a:rPr lang="en-US" altLang="en-US" sz="1400" dirty="0">
                <a:latin typeface="+mn-lt"/>
              </a:rPr>
              <a:t>(see Section 5.5.2.3 for details).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7133" y="2994510"/>
            <a:ext cx="5121467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mov eax,0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112EAC"/>
                </a:solidFill>
              </a:rPr>
              <a:t>Jmp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addone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/>
              <a:t>add eax,2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C00000"/>
                </a:solidFill>
              </a:rPr>
              <a:t>addone</a:t>
            </a:r>
            <a:r>
              <a:rPr lang="en-US" dirty="0"/>
              <a:t>:</a:t>
            </a:r>
          </a:p>
          <a:p>
            <a:pPr>
              <a:lnSpc>
                <a:spcPct val="130000"/>
              </a:lnSpc>
            </a:pPr>
            <a:r>
              <a:rPr lang="en-US" dirty="0" err="1"/>
              <a:t>inc</a:t>
            </a:r>
            <a:r>
              <a:rPr lang="en-US" dirty="0"/>
              <a:t> </a:t>
            </a:r>
            <a:r>
              <a:rPr lang="en-US" dirty="0" err="1"/>
              <a:t>eax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add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cs-CZ" dirty="0"/>
              <a:t>429496729</a:t>
            </a:r>
            <a:r>
              <a:rPr lang="cs-CZ" dirty="0">
                <a:solidFill>
                  <a:srgbClr val="112EAC"/>
                </a:solidFill>
              </a:rPr>
              <a:t>5 </a:t>
            </a:r>
            <a:r>
              <a:rPr lang="cs-CZ" dirty="0"/>
              <a:t>                 ;2^32 = 429496729</a:t>
            </a:r>
            <a:r>
              <a:rPr lang="cs-CZ" dirty="0">
                <a:solidFill>
                  <a:srgbClr val="112EAC"/>
                </a:solidFill>
              </a:rPr>
              <a:t>6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77894" y="4059416"/>
            <a:ext cx="201606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Try Visual </a:t>
            </a:r>
            <a:r>
              <a:rPr lang="en-US" sz="2000" b="1">
                <a:solidFill>
                  <a:srgbClr val="C00000"/>
                </a:solidFill>
              </a:rPr>
              <a:t>Studio 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5" grpId="0" animBg="1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C3844-2ADF-5245-A796-9C114A77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4697E-5CC2-0942-B9FA-767D767C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B4996-7985-8547-A4A3-D6E87D0A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24568-88CB-D748-9500-BC8E1747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80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7D9EBA8-EAD0-F642-9887-0AC88523EF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7010400" y="2352605"/>
            <a:ext cx="4770120" cy="330905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>
                <a:latin typeface="Courier New" charset="0"/>
              </a:rPr>
              <a:t> BYTE 100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wVal</a:t>
            </a:r>
            <a:r>
              <a:rPr lang="en-US" altLang="en-US" sz="1800" b="1" dirty="0">
                <a:latin typeface="Courier New" charset="0"/>
              </a:rPr>
              <a:t>  WORD 2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bl,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endParaRPr lang="en-US" altLang="en-US" sz="1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ax,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wVal</a:t>
            </a:r>
            <a:endParaRPr lang="en-US" altLang="en-US" sz="1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 err="1">
                <a:latin typeface="Courier New" charset="0"/>
              </a:rPr>
              <a:t>,al</a:t>
            </a: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al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wVal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  </a:t>
            </a: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        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; error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ax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         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; error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eax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        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; error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173480" y="1785563"/>
            <a:ext cx="5425440" cy="155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Move from </a:t>
            </a:r>
            <a:r>
              <a:rPr lang="en-US" altLang="en-US" sz="1800" b="1" u="sng" dirty="0">
                <a:latin typeface="+mn-lt"/>
              </a:rPr>
              <a:t>source</a:t>
            </a:r>
            <a:r>
              <a:rPr lang="en-US" altLang="en-US" sz="1800" dirty="0">
                <a:latin typeface="+mn-lt"/>
              </a:rPr>
              <a:t> to </a:t>
            </a:r>
            <a:r>
              <a:rPr lang="en-US" altLang="en-US" sz="1800" b="1" u="sng" dirty="0">
                <a:latin typeface="+mn-lt"/>
              </a:rPr>
              <a:t>destination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en-US" sz="1800" b="1" dirty="0">
                <a:latin typeface="+mn-lt"/>
              </a:rPr>
              <a:t>Syntax:</a:t>
            </a:r>
          </a:p>
          <a:p>
            <a:pPr lvl="2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1800" i="1" dirty="0">
                <a:solidFill>
                  <a:srgbClr val="C00000"/>
                </a:solidFill>
                <a:latin typeface="+mn-lt"/>
              </a:rPr>
              <a:t>destination</a:t>
            </a:r>
            <a:r>
              <a:rPr lang="en-US" altLang="en-US" sz="1800" i="1" dirty="0">
                <a:solidFill>
                  <a:schemeClr val="tx2"/>
                </a:solidFill>
                <a:latin typeface="+mn-lt"/>
              </a:rPr>
              <a:t>, </a:t>
            </a:r>
            <a:r>
              <a:rPr lang="en-US" altLang="en-US" sz="1800" i="1" dirty="0">
                <a:solidFill>
                  <a:srgbClr val="00B050"/>
                </a:solidFill>
                <a:latin typeface="+mn-lt"/>
              </a:rPr>
              <a:t>source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3480" y="33367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MOV instruction </a:t>
            </a:r>
            <a:r>
              <a:rPr lang="en-US" b="1" dirty="0">
                <a:solidFill>
                  <a:srgbClr val="C00000"/>
                </a:solidFill>
              </a:rPr>
              <a:t>formats</a:t>
            </a:r>
            <a:r>
              <a:rPr lang="en-US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815340" y="51373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Both operands </a:t>
            </a:r>
            <a:r>
              <a:rPr lang="en-US" dirty="0"/>
              <a:t>must be </a:t>
            </a:r>
            <a:r>
              <a:rPr lang="en-US" dirty="0">
                <a:solidFill>
                  <a:srgbClr val="C00000"/>
                </a:solidFill>
              </a:rPr>
              <a:t>the same size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Both operands </a:t>
            </a:r>
            <a:r>
              <a:rPr lang="en-US" dirty="0"/>
              <a:t>cannot be </a:t>
            </a:r>
            <a:r>
              <a:rPr lang="en-US" dirty="0">
                <a:solidFill>
                  <a:srgbClr val="C00000"/>
                </a:solidFill>
              </a:rPr>
              <a:t>memory operands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The (</a:t>
            </a:r>
            <a:r>
              <a:rPr lang="en-US" dirty="0">
                <a:solidFill>
                  <a:srgbClr val="C00000"/>
                </a:solidFill>
              </a:rPr>
              <a:t>IP, EIP, or RIP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cannot be a destination </a:t>
            </a:r>
            <a:r>
              <a:rPr lang="en-US" dirty="0"/>
              <a:t>operand.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889" y="198306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Ex</a:t>
            </a:r>
            <a:r>
              <a:rPr lang="en-US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1240" y="3737754"/>
            <a:ext cx="166116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reg,mem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mem,imm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reg,imm</a:t>
            </a:r>
            <a:endParaRPr lang="en-US" sz="1600" b="1" dirty="0">
              <a:solidFill>
                <a:srgbClr val="112EA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35FFA-4F42-684C-9181-436FDBB32DD0}"/>
              </a:ext>
            </a:extLst>
          </p:cNvPr>
          <p:cNvSpPr/>
          <p:nvPr/>
        </p:nvSpPr>
        <p:spPr>
          <a:xfrm>
            <a:off x="10400044" y="4541855"/>
            <a:ext cx="1205802" cy="1004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/>
              <a:t> Instruction (</a:t>
            </a:r>
            <a:r>
              <a:rPr lang="en-US" altLang="en-US" sz="4000" b="1" dirty="0">
                <a:solidFill>
                  <a:srgbClr val="112EAC"/>
                </a:solidFill>
              </a:rPr>
              <a:t>C</a:t>
            </a:r>
            <a:r>
              <a:rPr lang="en-US" sz="4000" b="1" dirty="0">
                <a:solidFill>
                  <a:srgbClr val="112EAC"/>
                </a:solidFill>
              </a:rPr>
              <a:t>onditional Transfer</a:t>
            </a:r>
            <a:r>
              <a:rPr lang="en-US" altLang="en-US" sz="40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7280" y="1725811"/>
            <a:ext cx="10849881" cy="1134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112EAC"/>
                </a:solidFill>
              </a:rPr>
              <a:t>Conditional Transfer</a:t>
            </a:r>
            <a:r>
              <a:rPr lang="en-US" sz="2000" dirty="0">
                <a:solidFill>
                  <a:srgbClr val="112EAC"/>
                </a:solidFill>
              </a:rPr>
              <a:t>: </a:t>
            </a:r>
            <a:r>
              <a:rPr lang="en-US" dirty="0">
                <a:solidFill>
                  <a:srgbClr val="2F2A2B"/>
                </a:solidFill>
              </a:rPr>
              <a:t>The program branches </a:t>
            </a:r>
            <a:r>
              <a:rPr lang="en-US" sz="2400" b="1" dirty="0">
                <a:solidFill>
                  <a:srgbClr val="C00000"/>
                </a:solidFill>
              </a:rPr>
              <a:t>if a certain condition is true</a:t>
            </a:r>
            <a:endParaRPr lang="en-US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A wide </a:t>
            </a:r>
            <a:r>
              <a:rPr lang="en-US" b="1" dirty="0">
                <a:solidFill>
                  <a:srgbClr val="2F2A2B"/>
                </a:solidFill>
              </a:rPr>
              <a:t>variety</a:t>
            </a:r>
            <a:r>
              <a:rPr lang="en-US" dirty="0">
                <a:solidFill>
                  <a:srgbClr val="2F2A2B"/>
                </a:solidFill>
              </a:rPr>
              <a:t> of conditional transfer </a:t>
            </a:r>
            <a:r>
              <a:rPr lang="en-US" b="1" dirty="0">
                <a:solidFill>
                  <a:srgbClr val="2F2A2B"/>
                </a:solidFill>
              </a:rPr>
              <a:t>instructions</a:t>
            </a:r>
            <a:r>
              <a:rPr lang="en-US" dirty="0">
                <a:solidFill>
                  <a:srgbClr val="2F2A2B"/>
                </a:solidFill>
              </a:rPr>
              <a:t> can be combined to create </a:t>
            </a:r>
            <a:r>
              <a:rPr lang="en-US" b="1" u="sng" dirty="0">
                <a:solidFill>
                  <a:srgbClr val="2F2A2B"/>
                </a:solidFill>
              </a:rPr>
              <a:t>conditional logic structures.</a:t>
            </a:r>
            <a:r>
              <a:rPr lang="en-US" dirty="0">
                <a:solidFill>
                  <a:srgbClr val="2F2A2B"/>
                </a:solidFill>
              </a:rPr>
              <a:t>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37466" y="3048730"/>
            <a:ext cx="9920241" cy="282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b="1" u="sng" dirty="0">
                <a:solidFill>
                  <a:srgbClr val="112EAC"/>
                </a:solidFill>
                <a:latin typeface="+mn-lt"/>
              </a:rPr>
              <a:t>LOOP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800" dirty="0">
                <a:solidFill>
                  <a:srgbClr val="00B050"/>
                </a:solidFill>
                <a:latin typeface="+mn-lt"/>
              </a:rPr>
              <a:t>instruction</a:t>
            </a:r>
            <a:r>
              <a:rPr lang="en-US" altLang="en-US" sz="2000" dirty="0">
                <a:latin typeface="+mn-lt"/>
              </a:rPr>
              <a:t> creates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a </a:t>
            </a:r>
            <a:r>
              <a:rPr lang="en-US" altLang="en-US" sz="2000" b="1" u="sng" dirty="0">
                <a:solidFill>
                  <a:srgbClr val="112EAC"/>
                </a:solidFill>
                <a:latin typeface="+mn-lt"/>
              </a:rPr>
              <a:t>counting loop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Syntax: LOOP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</a:rPr>
              <a:t>target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endParaRPr lang="en-US" altLang="en-US" sz="2000" dirty="0">
              <a:solidFill>
                <a:schemeClr val="accent3"/>
              </a:solidFill>
              <a:latin typeface="+mn-lt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endParaRPr lang="en-US" altLang="en-US" sz="1000" dirty="0">
              <a:solidFill>
                <a:schemeClr val="accent3"/>
              </a:solidFill>
              <a:latin typeface="+mn-lt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Logic</a:t>
            </a:r>
            <a:r>
              <a:rPr lang="en-US" altLang="en-US" sz="2000" dirty="0">
                <a:latin typeface="+mn-lt"/>
              </a:rPr>
              <a:t>: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2000" dirty="0">
                <a:latin typeface="+mn-lt"/>
              </a:rPr>
              <a:t>ECX </a:t>
            </a:r>
            <a:r>
              <a:rPr lang="en-US" altLang="en-US" sz="2000" dirty="0">
                <a:latin typeface="+mn-lt"/>
                <a:sym typeface="Symbol" charset="2"/>
              </a:rPr>
              <a:t> ECX – 1</a:t>
            </a:r>
            <a:endParaRPr lang="en-US" altLang="en-US" sz="2000" dirty="0">
              <a:latin typeface="+mn-lt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if ECX != 0</a:t>
            </a:r>
            <a:r>
              <a:rPr lang="en-US" altLang="en-US" sz="2000" dirty="0">
                <a:latin typeface="+mn-lt"/>
              </a:rPr>
              <a:t>,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jump to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  <a:sym typeface="Symbol" charset="2"/>
              </a:rPr>
              <a:t>target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81076" y="4300288"/>
            <a:ext cx="5966085" cy="1180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solidFill>
                  <a:srgbClr val="2F2A2B"/>
                </a:solidFill>
              </a:rPr>
              <a:t>The CPU interprets </a:t>
            </a:r>
            <a:r>
              <a:rPr lang="en-US" sz="2000" dirty="0">
                <a:solidFill>
                  <a:srgbClr val="00B050"/>
                </a:solidFill>
              </a:rPr>
              <a:t>true/false </a:t>
            </a:r>
            <a:r>
              <a:rPr lang="en-US" sz="2400" dirty="0">
                <a:solidFill>
                  <a:srgbClr val="00B050"/>
                </a:solidFill>
              </a:rPr>
              <a:t>conditions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u="sng" dirty="0">
                <a:solidFill>
                  <a:srgbClr val="2F2A2B"/>
                </a:solidFill>
              </a:rPr>
              <a:t>based on </a:t>
            </a:r>
          </a:p>
          <a:p>
            <a:pPr>
              <a:lnSpc>
                <a:spcPct val="170000"/>
              </a:lnSpc>
            </a:pPr>
            <a:r>
              <a:rPr lang="en-US" sz="2000" u="sng" dirty="0">
                <a:solidFill>
                  <a:srgbClr val="2F2A2B"/>
                </a:solidFill>
              </a:rPr>
              <a:t>the contents of the </a:t>
            </a:r>
            <a:r>
              <a:rPr lang="en-US" sz="2000" u="sng" dirty="0">
                <a:solidFill>
                  <a:srgbClr val="112EAC"/>
                </a:solidFill>
              </a:rPr>
              <a:t>ECX </a:t>
            </a:r>
            <a:r>
              <a:rPr lang="en-US" sz="2000" u="sng" dirty="0">
                <a:solidFill>
                  <a:srgbClr val="2F2A2B"/>
                </a:solidFill>
              </a:rPr>
              <a:t>and </a:t>
            </a:r>
            <a:r>
              <a:rPr lang="en-US" sz="2000" u="sng" dirty="0">
                <a:solidFill>
                  <a:srgbClr val="112EAC"/>
                </a:solidFill>
              </a:rPr>
              <a:t>Flags</a:t>
            </a:r>
            <a:r>
              <a:rPr lang="en-US" sz="2000" u="sng" dirty="0">
                <a:solidFill>
                  <a:srgbClr val="2F2A2B"/>
                </a:solidFill>
              </a:rPr>
              <a:t> registers</a:t>
            </a:r>
            <a:r>
              <a:rPr lang="en-US" sz="2000" dirty="0">
                <a:solidFill>
                  <a:srgbClr val="2F2A2B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6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42739D0-1441-434F-8A1B-1BBCCEFD643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LOOP: </a:t>
            </a:r>
            <a:r>
              <a:rPr lang="en-US" altLang="en-US" sz="4000" dirty="0">
                <a:solidFill>
                  <a:srgbClr val="112EAC"/>
                </a:solidFill>
              </a:rPr>
              <a:t>Example</a:t>
            </a:r>
          </a:p>
        </p:txBody>
      </p:sp>
      <p:sp>
        <p:nvSpPr>
          <p:cNvPr id="70662" name="Text Box 4"/>
          <p:cNvSpPr txBox="1">
            <a:spLocks noChangeArrowheads="1"/>
          </p:cNvSpPr>
          <p:nvPr/>
        </p:nvSpPr>
        <p:spPr bwMode="auto">
          <a:xfrm>
            <a:off x="1229193" y="1737360"/>
            <a:ext cx="8263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following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loop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calculates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sum of the integers </a:t>
            </a:r>
            <a:r>
              <a:rPr lang="en-US" altLang="en-US" dirty="0">
                <a:latin typeface="+mn-lt"/>
              </a:rPr>
              <a:t>5 + 4 + 3 +2 + 1</a:t>
            </a:r>
            <a:r>
              <a:rPr lang="en-US" altLang="en-US" sz="1800" dirty="0">
                <a:latin typeface="+mn-lt"/>
              </a:rPr>
              <a:t>:</a:t>
            </a:r>
            <a:endParaRPr lang="en-US" altLang="en-US" sz="1800" i="1" dirty="0">
              <a:latin typeface="+mn-lt"/>
              <a:sym typeface="Symbol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5909" y="2450632"/>
            <a:ext cx="2562465" cy="109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latin typeface="Courier New" charset="0"/>
              </a:rPr>
              <a:t>mov  ax,0 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latin typeface="Courier New" charset="0"/>
              </a:rPr>
              <a:t>mov  ecx,5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L1</a:t>
            </a:r>
            <a:r>
              <a:rPr lang="en-US" altLang="en-US" b="1" dirty="0">
                <a:latin typeface="Courier New" charset="0"/>
              </a:rPr>
              <a:t>:  add  </a:t>
            </a:r>
            <a:r>
              <a:rPr lang="en-US" altLang="en-US" b="1" dirty="0" err="1">
                <a:latin typeface="Courier New" charset="0"/>
              </a:rPr>
              <a:t>ax,cx</a:t>
            </a:r>
            <a:endParaRPr lang="en-US" altLang="en-US" b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Courier New" charset="0"/>
              </a:rPr>
              <a:t>loop</a:t>
            </a:r>
            <a:r>
              <a:rPr lang="en-US" altLang="en-US" b="1" dirty="0">
                <a:latin typeface="Courier New" charset="0"/>
              </a:rPr>
              <a:t> </a:t>
            </a: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L1</a:t>
            </a:r>
          </a:p>
        </p:txBody>
      </p:sp>
      <p:sp>
        <p:nvSpPr>
          <p:cNvPr id="4" name="Rectangle 3"/>
          <p:cNvSpPr/>
          <p:nvPr/>
        </p:nvSpPr>
        <p:spPr>
          <a:xfrm>
            <a:off x="6801704" y="2606211"/>
            <a:ext cx="3091903" cy="6093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dirty="0">
                <a:solidFill>
                  <a:srgbClr val="112EAC"/>
                </a:solidFill>
              </a:rPr>
              <a:t>Logic:</a:t>
            </a:r>
            <a:r>
              <a:rPr lang="en-US" altLang="en-US" sz="1600" dirty="0"/>
              <a:t> ECX </a:t>
            </a:r>
            <a:r>
              <a:rPr lang="en-US" altLang="en-US" sz="1600" dirty="0">
                <a:sym typeface="Symbol" charset="2"/>
              </a:rPr>
              <a:t> ECX – 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b="1" dirty="0">
                <a:solidFill>
                  <a:schemeClr val="accent3"/>
                </a:solidFill>
              </a:rPr>
              <a:t>            </a:t>
            </a:r>
            <a:r>
              <a:rPr lang="en-US" altLang="en-US" sz="1600" b="1" dirty="0">
                <a:solidFill>
                  <a:srgbClr val="112EAC"/>
                </a:solidFill>
              </a:rPr>
              <a:t>if ECX != 0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rgbClr val="C00000"/>
                </a:solidFill>
              </a:rPr>
              <a:t>jump to </a:t>
            </a:r>
            <a:r>
              <a:rPr lang="en-US" altLang="en-US" sz="1600" i="1" dirty="0">
                <a:solidFill>
                  <a:srgbClr val="C00000"/>
                </a:solidFill>
                <a:sym typeface="Symbol" charset="2"/>
              </a:rPr>
              <a:t>target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34021" y="3734981"/>
            <a:ext cx="9517089" cy="2285999"/>
            <a:chOff x="2634021" y="3734981"/>
            <a:chExt cx="9517089" cy="2285999"/>
          </a:xfrm>
        </p:grpSpPr>
        <p:grpSp>
          <p:nvGrpSpPr>
            <p:cNvPr id="2" name="Group 1"/>
            <p:cNvGrpSpPr/>
            <p:nvPr/>
          </p:nvGrpSpPr>
          <p:grpSpPr>
            <a:xfrm>
              <a:off x="2634021" y="3734981"/>
              <a:ext cx="6665127" cy="2285999"/>
              <a:chOff x="3015374" y="2125130"/>
              <a:chExt cx="7402789" cy="2285999"/>
            </a:xfrm>
          </p:grpSpPr>
          <p:sp>
            <p:nvSpPr>
              <p:cNvPr id="70661" name="Text Box 3"/>
              <p:cNvSpPr txBox="1">
                <a:spLocks noChangeArrowheads="1"/>
              </p:cNvSpPr>
              <p:nvPr/>
            </p:nvSpPr>
            <p:spPr bwMode="auto">
              <a:xfrm>
                <a:off x="3015374" y="2582329"/>
                <a:ext cx="7402789" cy="1828800"/>
              </a:xfrm>
              <a:prstGeom prst="rect">
                <a:avLst/>
              </a:prstGeom>
              <a:noFill/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/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latin typeface="Courier New" charset="0"/>
                  </a:rPr>
                  <a:t>00000000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66</a:t>
                </a:r>
                <a:r>
                  <a:rPr lang="en-US" altLang="en-US" sz="1800" b="1" dirty="0">
                    <a:latin typeface="Courier New" charset="0"/>
                  </a:rPr>
                  <a:t> B8 0000		mov  ax,0  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latin typeface="Courier New" charset="0"/>
                  </a:rPr>
                  <a:t>00000004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B9</a:t>
                </a:r>
                <a:r>
                  <a:rPr lang="en-US" altLang="en-US" sz="1800" b="1" dirty="0">
                    <a:latin typeface="Courier New" charset="0"/>
                  </a:rPr>
                  <a:t> 00000005		mov  ecx,5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800" b="1" dirty="0">
                  <a:latin typeface="Courier New" charset="0"/>
                </a:endParaRP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solidFill>
                      <a:schemeClr val="tx2"/>
                    </a:solidFill>
                    <a:latin typeface="Courier New" charset="0"/>
                  </a:rPr>
                  <a:t>00000009</a:t>
                </a:r>
                <a:r>
                  <a:rPr lang="en-US" altLang="en-US" sz="1800" b="1" dirty="0">
                    <a:latin typeface="Courier New" charset="0"/>
                  </a:rPr>
                  <a:t>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66 </a:t>
                </a:r>
                <a:r>
                  <a:rPr lang="en-US" altLang="en-US" sz="1800" b="1" dirty="0">
                    <a:latin typeface="Courier New" charset="0"/>
                  </a:rPr>
                  <a:t>03 C1	 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L1</a:t>
                </a:r>
                <a:r>
                  <a:rPr lang="en-US" altLang="en-US" sz="1800" b="1" dirty="0">
                    <a:latin typeface="Courier New" charset="0"/>
                  </a:rPr>
                  <a:t>:  add  </a:t>
                </a:r>
                <a:r>
                  <a:rPr lang="en-US" altLang="en-US" sz="1800" b="1" dirty="0" err="1">
                    <a:latin typeface="Courier New" charset="0"/>
                  </a:rPr>
                  <a:t>ax,cx</a:t>
                </a:r>
                <a:endParaRPr lang="en-US" altLang="en-US" sz="1800" b="1" dirty="0">
                  <a:latin typeface="Courier New" charset="0"/>
                </a:endParaRP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latin typeface="Courier New" charset="0"/>
                  </a:rPr>
                  <a:t>0000000C  E2 </a:t>
                </a:r>
                <a:r>
                  <a:rPr lang="en-US" altLang="en-US" sz="1800" b="1" dirty="0">
                    <a:solidFill>
                      <a:srgbClr val="00B050"/>
                    </a:solidFill>
                    <a:latin typeface="Courier New" charset="0"/>
                  </a:rPr>
                  <a:t>FB</a:t>
                </a:r>
                <a:r>
                  <a:rPr lang="en-US" altLang="en-US" sz="1800" b="1" dirty="0">
                    <a:latin typeface="Courier New" charset="0"/>
                  </a:rPr>
                  <a:t>		      </a:t>
                </a:r>
                <a:r>
                  <a:rPr lang="en-US" altLang="en-US" sz="1800" b="1" dirty="0">
                    <a:solidFill>
                      <a:srgbClr val="C00000"/>
                    </a:solidFill>
                    <a:latin typeface="Courier New" charset="0"/>
                  </a:rPr>
                  <a:t>loop</a:t>
                </a:r>
                <a:r>
                  <a:rPr lang="en-US" altLang="en-US" sz="1800" b="1" dirty="0">
                    <a:latin typeface="Courier New" charset="0"/>
                  </a:rPr>
                  <a:t>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L1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solidFill>
                      <a:srgbClr val="FF0000"/>
                    </a:solidFill>
                    <a:latin typeface="Courier New" charset="0"/>
                  </a:rPr>
                  <a:t>0000000E</a:t>
                </a:r>
              </a:p>
            </p:txBody>
          </p:sp>
          <p:sp>
            <p:nvSpPr>
              <p:cNvPr id="70664" name="Text Box 6"/>
              <p:cNvSpPr txBox="1">
                <a:spLocks noChangeArrowheads="1"/>
              </p:cNvSpPr>
              <p:nvPr/>
            </p:nvSpPr>
            <p:spPr bwMode="auto">
              <a:xfrm>
                <a:off x="3015375" y="2125130"/>
                <a:ext cx="6477000" cy="569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900" dirty="0">
                    <a:solidFill>
                      <a:schemeClr val="tx2"/>
                    </a:solidFill>
                  </a:rPr>
                  <a:t>offset	machine code	source code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9299148" y="4854821"/>
              <a:ext cx="28519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 b="1" u="sng" dirty="0">
                  <a:solidFill>
                    <a:srgbClr val="C00000"/>
                  </a:solidFill>
                  <a:sym typeface="Symbol" charset="2"/>
                </a:rPr>
                <a:t>How assembler</a:t>
              </a:r>
              <a:r>
                <a:rPr lang="en-US" altLang="en-US" sz="1600" dirty="0">
                  <a:solidFill>
                    <a:srgbClr val="C00000"/>
                  </a:solidFill>
                  <a:sym typeface="Symbol" charset="2"/>
                </a:rPr>
                <a:t> </a:t>
              </a:r>
              <a:r>
                <a:rPr lang="en-US" altLang="en-US" sz="1600" b="1" dirty="0">
                  <a:solidFill>
                    <a:srgbClr val="C00000"/>
                  </a:solidFill>
                  <a:sym typeface="Symbol" charset="2"/>
                </a:rPr>
                <a:t>calculates </a:t>
              </a:r>
              <a:r>
                <a:rPr lang="en-US" altLang="en-US" sz="1600" b="1" dirty="0">
                  <a:solidFill>
                    <a:srgbClr val="00B050"/>
                  </a:solidFill>
                  <a:sym typeface="Symbol" charset="2"/>
                </a:rPr>
                <a:t>FB?   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02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D9329-B839-9843-B2A9-F2D573A5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B5A99-FD57-CC45-8071-DF4F8CBA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05C25-5004-A647-8446-A1B97D84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9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BF03BAD-1BDA-DF4F-A92C-1A1CAE74BD8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LOOP: </a:t>
            </a:r>
            <a:r>
              <a:rPr lang="en-US" altLang="en-US" sz="4000" dirty="0">
                <a:solidFill>
                  <a:srgbClr val="112EAC"/>
                </a:solidFill>
              </a:rPr>
              <a:t>Example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00B050"/>
                </a:solidFill>
              </a:rPr>
              <a:t>(C</a:t>
            </a:r>
            <a:r>
              <a:rPr lang="en-US" sz="4000" dirty="0">
                <a:solidFill>
                  <a:srgbClr val="00B050"/>
                </a:solidFill>
              </a:rPr>
              <a:t>onditional Transfer)</a:t>
            </a:r>
            <a:endParaRPr lang="en-US" altLang="en-US" sz="400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5439" y="1872377"/>
            <a:ext cx="9920241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Courier New" charset="0"/>
              <a:buChar char="o"/>
            </a:pPr>
            <a:r>
              <a:rPr lang="en-US" altLang="en-US" sz="2000" dirty="0">
                <a:sym typeface="Symbol" charset="2"/>
              </a:rPr>
              <a:t>The </a:t>
            </a:r>
            <a:r>
              <a:rPr lang="en-US" altLang="en-US" sz="2000" b="1" u="sng" dirty="0">
                <a:sym typeface="Symbol" charset="2"/>
              </a:rPr>
              <a:t>assembler</a:t>
            </a:r>
            <a:r>
              <a:rPr lang="en-US" altLang="en-US" sz="2000" dirty="0">
                <a:sym typeface="Symbol" charset="2"/>
              </a:rPr>
              <a:t> </a:t>
            </a:r>
            <a:r>
              <a:rPr lang="en-US" altLang="en-US" sz="2000" b="1" dirty="0">
                <a:sym typeface="Symbol" charset="2"/>
              </a:rPr>
              <a:t>calculates the </a:t>
            </a:r>
            <a:r>
              <a:rPr lang="en-US" altLang="en-US" sz="2000" b="1" dirty="0">
                <a:solidFill>
                  <a:srgbClr val="00B050"/>
                </a:solidFill>
                <a:sym typeface="Symbol" charset="2"/>
              </a:rPr>
              <a:t>distance</a:t>
            </a:r>
            <a:r>
              <a:rPr lang="en-US" altLang="en-US" sz="2000" dirty="0">
                <a:sym typeface="Symbol" charset="2"/>
              </a:rPr>
              <a:t>, in </a:t>
            </a:r>
            <a:r>
              <a:rPr lang="en-US" altLang="en-US" sz="2000" u="sng" dirty="0">
                <a:sym typeface="Symbol" charset="2"/>
              </a:rPr>
              <a:t>bytes</a:t>
            </a:r>
            <a:r>
              <a:rPr lang="en-US" altLang="en-US" sz="2000" dirty="0">
                <a:sym typeface="Symbol" charset="2"/>
              </a:rPr>
              <a:t>, between </a:t>
            </a: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r>
              <a:rPr lang="en-US" altLang="en-US" sz="2000" dirty="0">
                <a:sym typeface="Symbol" charset="2"/>
              </a:rPr>
              <a:t>the </a:t>
            </a:r>
            <a:r>
              <a:rPr lang="en-US" altLang="en-US" sz="2000" b="1" dirty="0">
                <a:sym typeface="Symbol" charset="2"/>
              </a:rPr>
              <a:t>offset</a:t>
            </a:r>
            <a:r>
              <a:rPr lang="en-US" altLang="en-US" sz="2000" dirty="0">
                <a:sym typeface="Symbol" charset="2"/>
              </a:rPr>
              <a:t> of the </a:t>
            </a:r>
            <a:r>
              <a:rPr lang="en-US" altLang="en-US" sz="2000" b="1" u="sng" dirty="0">
                <a:solidFill>
                  <a:srgbClr val="FF0000"/>
                </a:solidFill>
                <a:sym typeface="Symbol" charset="2"/>
              </a:rPr>
              <a:t>following</a:t>
            </a:r>
            <a:r>
              <a:rPr lang="en-US" altLang="en-US" sz="20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en-US" sz="2000" b="1" u="sng" dirty="0">
                <a:solidFill>
                  <a:srgbClr val="FF0000"/>
                </a:solidFill>
                <a:sym typeface="Symbol" charset="2"/>
              </a:rPr>
              <a:t>instruction</a:t>
            </a:r>
            <a:r>
              <a:rPr lang="en-US" altLang="en-US" sz="20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en-US" sz="2000" dirty="0">
                <a:sym typeface="Symbol" charset="2"/>
              </a:rPr>
              <a:t>and </a:t>
            </a: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r>
              <a:rPr lang="en-US" altLang="en-US" sz="2000" dirty="0">
                <a:sym typeface="Symbol" charset="2"/>
              </a:rPr>
              <a:t>the </a:t>
            </a:r>
            <a:r>
              <a:rPr lang="en-US" altLang="en-US" sz="2000" b="1" dirty="0">
                <a:sym typeface="Symbol" charset="2"/>
              </a:rPr>
              <a:t>offset</a:t>
            </a:r>
            <a:r>
              <a:rPr lang="en-US" altLang="en-US" sz="2000" dirty="0">
                <a:sym typeface="Symbol" charset="2"/>
              </a:rPr>
              <a:t> of </a:t>
            </a:r>
            <a:r>
              <a:rPr lang="en-US" altLang="en-US" sz="2000" b="1" dirty="0">
                <a:solidFill>
                  <a:srgbClr val="112EAC"/>
                </a:solidFill>
                <a:sym typeface="Symbol" charset="2"/>
              </a:rPr>
              <a:t>the target label</a:t>
            </a:r>
            <a:r>
              <a:rPr lang="en-US" altLang="en-US" sz="2000" dirty="0">
                <a:sym typeface="Symbol" charset="2"/>
              </a:rPr>
              <a:t>. </a:t>
            </a: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342900" indent="-342900">
              <a:spcBef>
                <a:spcPct val="50000"/>
              </a:spcBef>
              <a:buFont typeface="Courier New" charset="0"/>
              <a:buChar char="o"/>
            </a:pPr>
            <a:endParaRPr lang="en-US" altLang="en-US" sz="1000" dirty="0">
              <a:sym typeface="Symbol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03684" y="3219020"/>
            <a:ext cx="7226654" cy="1342675"/>
            <a:chOff x="2598294" y="3784815"/>
            <a:chExt cx="7265233" cy="1342675"/>
          </a:xfrm>
        </p:grpSpPr>
        <p:sp>
          <p:nvSpPr>
            <p:cNvPr id="3" name="Rectangle 2"/>
            <p:cNvSpPr/>
            <p:nvPr/>
          </p:nvSpPr>
          <p:spPr>
            <a:xfrm>
              <a:off x="2598294" y="4308035"/>
              <a:ext cx="7265233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00000009</a:t>
              </a:r>
              <a:r>
                <a:rPr lang="en-US" altLang="en-US" b="1" dirty="0">
                  <a:latin typeface="Courier New" charset="0"/>
                </a:rPr>
                <a:t>  66 03 C1	        </a:t>
              </a: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L1:</a:t>
              </a:r>
              <a:r>
                <a:rPr lang="en-US" altLang="en-US" b="1" dirty="0">
                  <a:latin typeface="Courier New" charset="0"/>
                </a:rPr>
                <a:t>  add  </a:t>
              </a:r>
              <a:r>
                <a:rPr lang="en-US" altLang="en-US" b="1" dirty="0" err="1">
                  <a:latin typeface="Courier New" charset="0"/>
                </a:rPr>
                <a:t>ax,cx</a:t>
              </a:r>
              <a:endParaRPr lang="en-US" altLang="en-US" b="1" dirty="0">
                <a:latin typeface="Courier New" charset="0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b="1" dirty="0">
                  <a:latin typeface="Courier New" charset="0"/>
                </a:rPr>
                <a:t>0000000C  E2 </a:t>
              </a:r>
              <a:r>
                <a:rPr lang="en-US" altLang="en-US" b="1" dirty="0">
                  <a:solidFill>
                    <a:srgbClr val="00B050"/>
                  </a:solidFill>
                  <a:latin typeface="Courier New" charset="0"/>
                </a:rPr>
                <a:t>FB</a:t>
              </a:r>
              <a:r>
                <a:rPr lang="en-US" altLang="en-US" b="1" dirty="0">
                  <a:latin typeface="Courier New" charset="0"/>
                </a:rPr>
                <a:t>		     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loop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L1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b="1" dirty="0">
                  <a:solidFill>
                    <a:srgbClr val="FF0000"/>
                  </a:solidFill>
                  <a:latin typeface="Courier New" charset="0"/>
                </a:rPr>
                <a:t>0000000E 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598294" y="3784815"/>
              <a:ext cx="560736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13716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13716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600" dirty="0">
                  <a:solidFill>
                    <a:schemeClr val="tx2"/>
                  </a:solidFill>
                </a:rPr>
                <a:t>offset	machine code                    source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736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BF03BAD-1BDA-DF4F-A92C-1A1CAE74BD8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LOOP: </a:t>
            </a:r>
            <a:r>
              <a:rPr lang="en-US" altLang="en-US" sz="4000" b="1" dirty="0">
                <a:solidFill>
                  <a:srgbClr val="112EAC"/>
                </a:solidFill>
              </a:rPr>
              <a:t>Example </a:t>
            </a:r>
            <a:r>
              <a:rPr lang="en-US" altLang="en-US" sz="4000" dirty="0">
                <a:solidFill>
                  <a:srgbClr val="00B050"/>
                </a:solidFill>
              </a:rPr>
              <a:t>(C</a:t>
            </a:r>
            <a:r>
              <a:rPr lang="en-US" sz="4000" dirty="0">
                <a:solidFill>
                  <a:srgbClr val="00B050"/>
                </a:solidFill>
              </a:rPr>
              <a:t>onditional Transfer)</a:t>
            </a:r>
            <a:endParaRPr lang="en-US" altLang="en-US" sz="400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5439" y="1872377"/>
            <a:ext cx="992024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342900" indent="-342900">
              <a:spcBef>
                <a:spcPct val="50000"/>
              </a:spcBef>
              <a:buFont typeface="Courier New" charset="0"/>
              <a:buChar char="o"/>
            </a:pPr>
            <a:endParaRPr lang="en-US" altLang="en-US" sz="1000" dirty="0">
              <a:sym typeface="Symbol" charset="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35439" y="1854881"/>
            <a:ext cx="10235425" cy="4291944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When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LOOP</a:t>
            </a:r>
            <a:r>
              <a:rPr lang="en-US" altLang="en-US" sz="1800" dirty="0">
                <a:latin typeface="+mn-lt"/>
              </a:rPr>
              <a:t> is assembled, 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 The current location = 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0000000E</a:t>
            </a:r>
            <a:r>
              <a:rPr lang="en-US" altLang="en-US" sz="1800" dirty="0">
                <a:latin typeface="+mn-lt"/>
              </a:rPr>
              <a:t> (offset of the </a:t>
            </a:r>
            <a:r>
              <a:rPr lang="en-US" altLang="en-US" sz="1800" b="1" u="sng" dirty="0">
                <a:solidFill>
                  <a:srgbClr val="112EAC"/>
                </a:solidFill>
                <a:latin typeface="+mn-lt"/>
              </a:rPr>
              <a:t>next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instruction)  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Tx/>
              <a:buAutoNum type="arabicPeriod" startAt="2"/>
            </a:pPr>
            <a:r>
              <a:rPr lang="en-US" altLang="en-US" sz="1800" dirty="0">
                <a:latin typeface="+mn-lt"/>
              </a:rPr>
              <a:t>Distance is </a:t>
            </a: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r>
              <a:rPr lang="en-US" altLang="en-US" sz="1800" dirty="0">
                <a:latin typeface="+mn-lt"/>
              </a:rPr>
              <a:t>-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5 (</a:t>
            </a:r>
            <a:r>
              <a:rPr lang="en-US" altLang="en-US" sz="1800" b="1" dirty="0" err="1">
                <a:solidFill>
                  <a:srgbClr val="00B050"/>
                </a:solidFill>
                <a:latin typeface="+mn-lt"/>
              </a:rPr>
              <a:t>FBh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) </a:t>
            </a: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r>
              <a:rPr lang="en-US" altLang="en-US" sz="1800" b="1" dirty="0" err="1">
                <a:solidFill>
                  <a:srgbClr val="00B050"/>
                </a:solidFill>
                <a:latin typeface="+mn-lt"/>
              </a:rPr>
              <a:t>FBh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is added to the </a:t>
            </a:r>
            <a:r>
              <a:rPr lang="en-US" altLang="en-US" sz="1800" dirty="0">
                <a:latin typeface="+mn-lt"/>
                <a:sym typeface="Symbol" charset="2"/>
              </a:rPr>
              <a:t>the current location</a:t>
            </a:r>
            <a:r>
              <a:rPr lang="en-US" altLang="en-US" sz="1800" dirty="0">
                <a:latin typeface="+mn-lt"/>
              </a:rPr>
              <a:t>, </a:t>
            </a: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endParaRPr lang="en-US" altLang="en-US" sz="1800" dirty="0">
              <a:latin typeface="+mn-lt"/>
            </a:endParaRP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r>
              <a:rPr lang="en-US" altLang="en-US" sz="1800" dirty="0">
                <a:latin typeface="+mn-lt"/>
              </a:rPr>
              <a:t>causing a jump to location </a:t>
            </a:r>
            <a:r>
              <a:rPr lang="en-US" altLang="en-US" sz="1800" b="1" dirty="0">
                <a:solidFill>
                  <a:schemeClr val="accent1"/>
                </a:solidFill>
                <a:latin typeface="+mn-lt"/>
              </a:rPr>
              <a:t>00000009</a:t>
            </a:r>
            <a:r>
              <a:rPr lang="en-US" altLang="en-US" sz="1800" dirty="0">
                <a:latin typeface="+mn-lt"/>
              </a:rPr>
              <a:t>:   </a:t>
            </a:r>
          </a:p>
          <a:p>
            <a:pPr lvl="1"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                                                     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Target Label location address </a:t>
            </a:r>
            <a:r>
              <a:rPr lang="en-US" altLang="en-US" sz="1800" b="1" dirty="0">
                <a:latin typeface="+mn-lt"/>
              </a:rPr>
              <a:t>= </a:t>
            </a:r>
            <a:r>
              <a:rPr lang="en-US" altLang="en-US" sz="1800" dirty="0">
                <a:latin typeface="+mn-lt"/>
              </a:rPr>
              <a:t>Offset of the </a:t>
            </a:r>
            <a:r>
              <a:rPr lang="en-US" altLang="en-US" sz="1800" b="1" u="sng" dirty="0">
                <a:solidFill>
                  <a:srgbClr val="FF0000"/>
                </a:solidFill>
                <a:latin typeface="+mn-lt"/>
              </a:rPr>
              <a:t>next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 instruction </a:t>
            </a:r>
            <a:r>
              <a:rPr lang="en-US" altLang="en-US" sz="1800" dirty="0">
                <a:latin typeface="+mn-lt"/>
              </a:rPr>
              <a:t>+ </a:t>
            </a:r>
            <a:r>
              <a:rPr lang="en-US" altLang="en-US" sz="1800" dirty="0">
                <a:solidFill>
                  <a:srgbClr val="00B050"/>
                </a:solidFill>
                <a:latin typeface="+mn-lt"/>
              </a:rPr>
              <a:t>Distance   </a:t>
            </a:r>
          </a:p>
          <a:p>
            <a:pPr lvl="1"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                                                                                   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00000009 </a:t>
            </a:r>
            <a:r>
              <a:rPr lang="en-US" altLang="en-US" sz="1800" dirty="0">
                <a:latin typeface="+mn-lt"/>
                <a:sym typeface="Symbol" charset="2"/>
              </a:rPr>
              <a:t>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0000000E</a:t>
            </a:r>
            <a:r>
              <a:rPr lang="en-US" altLang="en-US" sz="1800" dirty="0">
                <a:latin typeface="+mn-lt"/>
              </a:rPr>
              <a:t> +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FB</a:t>
            </a:r>
          </a:p>
          <a:p>
            <a:pPr lvl="1">
              <a:buNone/>
            </a:pPr>
            <a:endParaRPr lang="en-US" altLang="en-US" sz="1800" b="1" dirty="0">
              <a:solidFill>
                <a:srgbClr val="00B050"/>
              </a:solidFill>
              <a:latin typeface="+mn-lt"/>
            </a:endParaRPr>
          </a:p>
          <a:p>
            <a:pPr marL="1085850" lvl="1" indent="-342900">
              <a:buFont typeface="+mj-lt"/>
              <a:buAutoNum type="arabicPeriod" startAt="3"/>
            </a:pPr>
            <a:r>
              <a:rPr lang="en-US" altLang="en-US" sz="1800" dirty="0">
                <a:latin typeface="+mn-lt"/>
                <a:sym typeface="Symbol" charset="2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  <a:sym typeface="Symbol" charset="2"/>
              </a:rPr>
              <a:t>relative offset </a:t>
            </a:r>
            <a:r>
              <a:rPr lang="en-US" altLang="en-US" sz="1800" dirty="0">
                <a:latin typeface="+mn-lt"/>
                <a:sym typeface="Symbol" charset="2"/>
              </a:rPr>
              <a:t>is added to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  <a:sym typeface="Symbol" charset="2"/>
              </a:rPr>
              <a:t>EIP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  </a:t>
            </a:r>
            <a:r>
              <a:rPr lang="en-US" altLang="en-US" sz="1800" dirty="0">
                <a:latin typeface="+mn-lt"/>
              </a:rPr>
              <a:t> =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00000009 </a:t>
            </a:r>
          </a:p>
        </p:txBody>
      </p:sp>
    </p:spTree>
    <p:extLst>
      <p:ext uri="{BB962C8B-B14F-4D97-AF65-F5344CB8AC3E}">
        <p14:creationId xmlns:p14="http://schemas.microsoft.com/office/powerpoint/2010/main" val="41768953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AA27038-CB0B-654B-BDDB-090957F573E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LOOP: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Example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>
            <a:off x="1857385" y="2238533"/>
            <a:ext cx="777240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685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+mn-lt"/>
              </a:rPr>
              <a:t>If </a:t>
            </a: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relative offset </a:t>
            </a:r>
            <a:r>
              <a:rPr lang="en-US" altLang="en-US" sz="2000" dirty="0">
                <a:latin typeface="+mn-lt"/>
              </a:rPr>
              <a:t>is encoded in a single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signed byte</a:t>
            </a:r>
            <a:r>
              <a:rPr lang="en-US" altLang="en-US" sz="2000" dirty="0">
                <a:latin typeface="+mn-lt"/>
              </a:rPr>
              <a:t>,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(a) what is the largest possible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backward </a:t>
            </a:r>
            <a:r>
              <a:rPr lang="en-US" altLang="en-US" sz="2000" dirty="0">
                <a:latin typeface="+mn-lt"/>
              </a:rPr>
              <a:t>jump?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(b) what is the largest possible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forward </a:t>
            </a:r>
            <a:r>
              <a:rPr lang="en-US" altLang="en-US" sz="2000" dirty="0">
                <a:latin typeface="+mn-lt"/>
              </a:rPr>
              <a:t>jump?</a:t>
            </a:r>
            <a:endParaRPr lang="en-US" altLang="en-US" sz="2000" i="1" dirty="0">
              <a:latin typeface="+mn-lt"/>
              <a:sym typeface="Symbol" charset="2"/>
            </a:endParaRPr>
          </a:p>
        </p:txBody>
      </p:sp>
      <p:sp>
        <p:nvSpPr>
          <p:cNvPr id="156677" name="Text Box 5"/>
          <p:cNvSpPr txBox="1">
            <a:spLocks noChangeArrowheads="1"/>
          </p:cNvSpPr>
          <p:nvPr/>
        </p:nvSpPr>
        <p:spPr bwMode="auto">
          <a:xfrm>
            <a:off x="3686185" y="3991132"/>
            <a:ext cx="3429000" cy="100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828800" indent="-4572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AutoNum type="alphaLcParenBoth"/>
            </a:pPr>
            <a:r>
              <a:rPr lang="en-US" altLang="en-US" sz="1900"/>
              <a:t> </a:t>
            </a:r>
            <a:r>
              <a:rPr lang="en-US" altLang="en-US" sz="1900">
                <a:latin typeface="Symbol" charset="2"/>
              </a:rPr>
              <a:t>-</a:t>
            </a:r>
            <a:r>
              <a:rPr lang="en-US" altLang="en-US" sz="1900"/>
              <a:t>128</a:t>
            </a:r>
          </a:p>
          <a:p>
            <a:pPr eaLnBrk="1" hangingPunct="1">
              <a:spcBef>
                <a:spcPct val="50000"/>
              </a:spcBef>
              <a:buClrTx/>
              <a:buFontTx/>
              <a:buAutoNum type="alphaLcParenBoth"/>
            </a:pPr>
            <a:r>
              <a:rPr lang="en-US" altLang="en-US" sz="1900"/>
              <a:t> +127</a:t>
            </a:r>
          </a:p>
        </p:txBody>
      </p:sp>
    </p:spTree>
    <p:extLst>
      <p:ext uri="{BB962C8B-B14F-4D97-AF65-F5344CB8AC3E}">
        <p14:creationId xmlns:p14="http://schemas.microsoft.com/office/powerpoint/2010/main" val="9390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6A9634C-B876-2140-B465-658A24AC0CA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LOOP: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Example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1921239" y="2415448"/>
            <a:ext cx="50292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/>
              <a:t>What will be the final value of AX?</a:t>
            </a:r>
          </a:p>
        </p:txBody>
      </p:sp>
      <p:sp>
        <p:nvSpPr>
          <p:cNvPr id="72710" name="Text Box 5"/>
          <p:cNvSpPr txBox="1">
            <a:spLocks noChangeArrowheads="1"/>
          </p:cNvSpPr>
          <p:nvPr/>
        </p:nvSpPr>
        <p:spPr bwMode="auto">
          <a:xfrm>
            <a:off x="6645639" y="2034448"/>
            <a:ext cx="2438400" cy="16002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mov ax,6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mov ecx,4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inc</a:t>
            </a:r>
            <a:r>
              <a:rPr lang="en-US" altLang="en-US" sz="1800" b="1" dirty="0">
                <a:latin typeface="Courier New" charset="0"/>
              </a:rPr>
              <a:t> ax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loop L1</a:t>
            </a:r>
          </a:p>
        </p:txBody>
      </p:sp>
      <p:sp>
        <p:nvSpPr>
          <p:cNvPr id="72711" name="Text Box 6"/>
          <p:cNvSpPr txBox="1">
            <a:spLocks noChangeArrowheads="1"/>
          </p:cNvSpPr>
          <p:nvPr/>
        </p:nvSpPr>
        <p:spPr bwMode="auto">
          <a:xfrm>
            <a:off x="1921239" y="4287440"/>
            <a:ext cx="4267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/>
              <a:t>How many times will the loop execute?</a:t>
            </a:r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6645639" y="4287440"/>
            <a:ext cx="2438400" cy="12954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mov ecx,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X2: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inc</a:t>
            </a:r>
            <a:r>
              <a:rPr lang="en-US" altLang="en-US" sz="1800" b="1" dirty="0">
                <a:latin typeface="Courier New" charset="0"/>
              </a:rPr>
              <a:t> ax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loop X2</a:t>
            </a: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3545305" y="2823836"/>
            <a:ext cx="609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b="1" dirty="0">
                <a:solidFill>
                  <a:srgbClr val="112EAC"/>
                </a:solidFill>
              </a:rPr>
              <a:t>10</a:t>
            </a:r>
          </a:p>
        </p:txBody>
      </p:sp>
      <p:sp>
        <p:nvSpPr>
          <p:cNvPr id="2" name="Rectangle 1"/>
          <p:cNvSpPr/>
          <p:nvPr/>
        </p:nvSpPr>
        <p:spPr>
          <a:xfrm>
            <a:off x="9256294" y="4396531"/>
            <a:ext cx="27592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common programming error is to inadvertently 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</a:rPr>
              <a:t>initialize ECX to zero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before beginning a loop.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2" grpId="0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4388-E2CB-1549-A194-17231AED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164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LOOP: </a:t>
            </a:r>
            <a:r>
              <a:rPr lang="en-US" altLang="en-US" sz="4000" b="1" dirty="0">
                <a:solidFill>
                  <a:srgbClr val="112EAC"/>
                </a:solidFill>
              </a:rPr>
              <a:t>Nested LOOP</a:t>
            </a:r>
            <a:endParaRPr lang="en-US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AAE179-9672-0E4B-80C8-C6FE3658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1083E-F847-EB4C-A631-6B741F02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16AD3-09C2-324B-9D53-CAFE88F0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2A624-81CD-0345-8CCE-7BF6E65A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74463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840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589B093-3398-4443-8AA2-B8644C259E5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LOOP: </a:t>
            </a:r>
            <a:r>
              <a:rPr lang="en-US" altLang="en-US" sz="4000" b="1" dirty="0">
                <a:solidFill>
                  <a:srgbClr val="112EAC"/>
                </a:solidFill>
              </a:rPr>
              <a:t>Nested LOOP</a:t>
            </a:r>
          </a:p>
        </p:txBody>
      </p:sp>
      <p:sp>
        <p:nvSpPr>
          <p:cNvPr id="73733" name="Text Box 3"/>
          <p:cNvSpPr txBox="1">
            <a:spLocks noChangeArrowheads="1"/>
          </p:cNvSpPr>
          <p:nvPr/>
        </p:nvSpPr>
        <p:spPr bwMode="auto">
          <a:xfrm>
            <a:off x="1097280" y="1737360"/>
            <a:ext cx="10058400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If you need to code a loop within a loop, </a:t>
            </a:r>
            <a:r>
              <a:rPr lang="en-US" altLang="en-US" sz="2200" b="1" dirty="0">
                <a:solidFill>
                  <a:srgbClr val="C00000"/>
                </a:solidFill>
                <a:latin typeface="+mn-lt"/>
              </a:rPr>
              <a:t>you must save the outer loop counter's ECX value</a:t>
            </a:r>
            <a:r>
              <a:rPr lang="en-US" altLang="en-US" sz="2200" dirty="0">
                <a:latin typeface="+mn-lt"/>
              </a:rPr>
              <a:t>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In the following example,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the outer loop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executes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3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times, and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the inner loop 2 times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73734" name="Text Box 4"/>
          <p:cNvSpPr txBox="1">
            <a:spLocks noChangeArrowheads="1"/>
          </p:cNvSpPr>
          <p:nvPr/>
        </p:nvSpPr>
        <p:spPr bwMode="auto">
          <a:xfrm>
            <a:off x="3916680" y="2792620"/>
            <a:ext cx="7239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19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1988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count DWORD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ecx,3	; set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L1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count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,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ecx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;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save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ecx,2	; set inner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L2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:	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loop L2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	; repeat the inner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mov ecx,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count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;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restore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loop L1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; repeat the outer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13537" y="3926720"/>
            <a:ext cx="2533338" cy="82931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13537" y="4788619"/>
            <a:ext cx="2533338" cy="10034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35535" y="5836313"/>
            <a:ext cx="1023542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>
              <a:solidFill>
                <a:srgbClr val="112EA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2079" y="5245097"/>
            <a:ext cx="990454" cy="3108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31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9069" y="1929983"/>
            <a:ext cx="5943600" cy="2743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JMP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LOOP Instruction</a:t>
            </a:r>
          </a:p>
          <a:p>
            <a:pPr lvl="1"/>
            <a:r>
              <a:rPr lang="en-US" altLang="en-US" dirty="0"/>
              <a:t>LOOP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Summing an Integer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Copying a String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323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5DDE6F-20F8-2340-8608-23C8608C77F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1234440" y="1694658"/>
            <a:ext cx="86868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Explain why each of the following MOV statements are invalid:</a:t>
            </a:r>
          </a:p>
        </p:txBody>
      </p:sp>
      <p:sp>
        <p:nvSpPr>
          <p:cNvPr id="151560" name="Text Box 8"/>
          <p:cNvSpPr txBox="1">
            <a:spLocks noChangeArrowheads="1"/>
          </p:cNvSpPr>
          <p:nvPr/>
        </p:nvSpPr>
        <p:spPr bwMode="auto">
          <a:xfrm>
            <a:off x="3536473" y="4455863"/>
            <a:ext cx="5321851" cy="44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size mismatch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1234440" y="2253639"/>
            <a:ext cx="7834947" cy="307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bVal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  100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bVal2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  ?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wVal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 2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dVal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 5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accent3"/>
              </a:solidFill>
              <a:latin typeface="+mn-lt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.code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ds,45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eax,wVal</a:t>
            </a:r>
            <a:endParaRPr lang="en-US" altLang="en-US" sz="1800" dirty="0"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eip,dVal</a:t>
            </a:r>
            <a:endParaRPr lang="en-US" altLang="en-US" sz="1800" dirty="0"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25,bVal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bVal2,bVal</a:t>
            </a:r>
          </a:p>
        </p:txBody>
      </p:sp>
      <p:sp>
        <p:nvSpPr>
          <p:cNvPr id="151559" name="Text Box 7"/>
          <p:cNvSpPr txBox="1">
            <a:spLocks noChangeArrowheads="1"/>
          </p:cNvSpPr>
          <p:nvPr/>
        </p:nvSpPr>
        <p:spPr bwMode="auto">
          <a:xfrm>
            <a:off x="3518545" y="4047375"/>
            <a:ext cx="5321851" cy="29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immediate move to DS not permitted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		</a:t>
            </a:r>
          </a:p>
        </p:txBody>
      </p:sp>
      <p:sp>
        <p:nvSpPr>
          <p:cNvPr id="151561" name="Text Box 9"/>
          <p:cNvSpPr txBox="1">
            <a:spLocks noChangeArrowheads="1"/>
          </p:cNvSpPr>
          <p:nvPr/>
        </p:nvSpPr>
        <p:spPr bwMode="auto">
          <a:xfrm>
            <a:off x="3518543" y="4909762"/>
            <a:ext cx="5321851" cy="44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EIP cannot be the destination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1562" name="Text Box 10"/>
          <p:cNvSpPr txBox="1">
            <a:spLocks noChangeArrowheads="1"/>
          </p:cNvSpPr>
          <p:nvPr/>
        </p:nvSpPr>
        <p:spPr bwMode="auto">
          <a:xfrm>
            <a:off x="3518543" y="5326645"/>
            <a:ext cx="5321851" cy="44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immediate value cannot be destination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1563" name="Text Box 11"/>
          <p:cNvSpPr txBox="1">
            <a:spLocks noChangeArrowheads="1"/>
          </p:cNvSpPr>
          <p:nvPr/>
        </p:nvSpPr>
        <p:spPr bwMode="auto">
          <a:xfrm>
            <a:off x="3518543" y="5762610"/>
            <a:ext cx="5321851" cy="44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+mn-lt"/>
              </a:rPr>
              <a:t>memory-to-memory move not permitted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5781" y="4570047"/>
            <a:ext cx="4283490" cy="73866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Courier New" charset="0"/>
              <a:buChar char="o"/>
            </a:pP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rgbClr val="112EAC"/>
                </a:solidFill>
              </a:rPr>
              <a:t>Both operands </a:t>
            </a:r>
            <a:r>
              <a:rPr lang="en-US" sz="1400" dirty="0"/>
              <a:t>must be </a:t>
            </a:r>
            <a:r>
              <a:rPr lang="en-US" sz="1400" dirty="0">
                <a:solidFill>
                  <a:srgbClr val="C00000"/>
                </a:solidFill>
              </a:rPr>
              <a:t>the same size</a:t>
            </a:r>
            <a:r>
              <a:rPr lang="en-US" sz="1400" dirty="0"/>
              <a:t>.</a:t>
            </a:r>
          </a:p>
          <a:p>
            <a:pPr>
              <a:buFont typeface="Courier New" charset="0"/>
              <a:buChar char="o"/>
            </a:pP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rgbClr val="112EAC"/>
                </a:solidFill>
              </a:rPr>
              <a:t>Both operands </a:t>
            </a:r>
            <a:r>
              <a:rPr lang="en-US" sz="1400" dirty="0"/>
              <a:t>cannot be </a:t>
            </a:r>
            <a:r>
              <a:rPr lang="en-US" sz="1400" dirty="0">
                <a:solidFill>
                  <a:srgbClr val="C00000"/>
                </a:solidFill>
              </a:rPr>
              <a:t>memory operands</a:t>
            </a:r>
            <a:r>
              <a:rPr lang="en-US" sz="1400" dirty="0"/>
              <a:t>.</a:t>
            </a:r>
          </a:p>
          <a:p>
            <a:pPr>
              <a:buFont typeface="Courier New" charset="0"/>
              <a:buChar char="o"/>
            </a:pPr>
            <a:r>
              <a:rPr lang="en-US" sz="1400" dirty="0"/>
              <a:t> The (</a:t>
            </a:r>
            <a:r>
              <a:rPr lang="en-US" sz="1400" dirty="0">
                <a:solidFill>
                  <a:srgbClr val="C00000"/>
                </a:solidFill>
              </a:rPr>
              <a:t>IP, EIP, or RIP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C00000"/>
                </a:solidFill>
              </a:rPr>
              <a:t>cannot be a destination </a:t>
            </a:r>
            <a:r>
              <a:rPr lang="en-US" sz="1400" dirty="0"/>
              <a:t>operand.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A8B0DC-E422-5740-8E0C-4B2739914F8E}"/>
              </a:ext>
            </a:extLst>
          </p:cNvPr>
          <p:cNvSpPr/>
          <p:nvPr/>
        </p:nvSpPr>
        <p:spPr>
          <a:xfrm>
            <a:off x="3387142" y="3839846"/>
            <a:ext cx="3987576" cy="2313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60" grpId="0"/>
      <p:bldP spid="151559" grpId="0"/>
      <p:bldP spid="151561" grpId="0"/>
      <p:bldP spid="151562" grpId="0"/>
      <p:bldP spid="15156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2F5C046-9C61-854F-B7F0-14D7E5278D2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Array</a:t>
            </a:r>
            <a:r>
              <a:rPr lang="en-US" altLang="en-US" sz="4000" b="1" dirty="0">
                <a:solidFill>
                  <a:schemeClr val="tx1"/>
                </a:solidFill>
              </a:rPr>
              <a:t>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Summing an Integer Array</a:t>
            </a:r>
          </a:p>
        </p:txBody>
      </p:sp>
      <p:sp>
        <p:nvSpPr>
          <p:cNvPr id="74757" name="Text Box 4"/>
          <p:cNvSpPr txBox="1">
            <a:spLocks noChangeArrowheads="1"/>
          </p:cNvSpPr>
          <p:nvPr/>
        </p:nvSpPr>
        <p:spPr bwMode="auto">
          <a:xfrm>
            <a:off x="1084886" y="2838440"/>
            <a:ext cx="692154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WORD 100h,200h,300h,400h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.code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</a:t>
            </a:r>
            <a:r>
              <a:rPr lang="en-US" altLang="en-US" sz="1600" dirty="0" err="1">
                <a:latin typeface="Courier New" charset="0"/>
              </a:rPr>
              <a:t>edi,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latin typeface="Courier New" charset="0"/>
              </a:rPr>
              <a:t>     ; address of </a:t>
            </a:r>
            <a:r>
              <a:rPr lang="en-US" altLang="en-US" sz="1600" dirty="0" err="1">
                <a:latin typeface="Courier New" charset="0"/>
              </a:rPr>
              <a:t>intarray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</a:t>
            </a:r>
            <a:r>
              <a:rPr lang="en-US" altLang="en-US" sz="1600" b="1" dirty="0" err="1">
                <a:latin typeface="Courier New" charset="0"/>
              </a:rPr>
              <a:t>ecx</a:t>
            </a:r>
            <a:r>
              <a:rPr lang="en-US" altLang="en-US" sz="1600" dirty="0" err="1">
                <a:latin typeface="Courier New" charset="0"/>
              </a:rPr>
              <a:t>,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LENGTHOF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latin typeface="Courier New" charset="0"/>
              </a:rPr>
              <a:t>   ; loop counter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ax,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0 </a:t>
            </a:r>
            <a:r>
              <a:rPr lang="en-US" altLang="en-US" sz="1600" dirty="0">
                <a:latin typeface="Courier New" charset="0"/>
              </a:rPr>
              <a:t>                   ; zero the accumulator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L1: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add ax,[</a:t>
            </a:r>
            <a:r>
              <a:rPr lang="en-US" altLang="en-US" sz="1600" dirty="0" err="1">
                <a:latin typeface="Courier New" charset="0"/>
              </a:rPr>
              <a:t>edi</a:t>
            </a:r>
            <a:r>
              <a:rPr lang="en-US" altLang="en-US" sz="1600" dirty="0">
                <a:latin typeface="Courier New" charset="0"/>
              </a:rPr>
              <a:t>]                ; add an integer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add </a:t>
            </a:r>
            <a:r>
              <a:rPr lang="en-US" altLang="en-US" sz="1600" dirty="0" err="1">
                <a:latin typeface="Courier New" charset="0"/>
              </a:rPr>
              <a:t>edi,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latin typeface="Courier New" charset="0"/>
              </a:rPr>
              <a:t>       ; point to next integer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loop</a:t>
            </a:r>
            <a:r>
              <a:rPr lang="en-US" altLang="en-US" sz="1600" dirty="0">
                <a:latin typeface="Courier New" charset="0"/>
              </a:rPr>
              <a:t> L1                     ; repeat until ECX = 0</a:t>
            </a:r>
          </a:p>
        </p:txBody>
      </p:sp>
      <p:sp>
        <p:nvSpPr>
          <p:cNvPr id="74758" name="Text Box 5"/>
          <p:cNvSpPr txBox="1">
            <a:spLocks noChangeArrowheads="1"/>
          </p:cNvSpPr>
          <p:nvPr/>
        </p:nvSpPr>
        <p:spPr bwMode="auto">
          <a:xfrm>
            <a:off x="1252926" y="1817331"/>
            <a:ext cx="865557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The following code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calculates the sum of </a:t>
            </a:r>
            <a:r>
              <a:rPr lang="en-US" altLang="en-US" sz="2000" b="1" dirty="0">
                <a:solidFill>
                  <a:srgbClr val="00B050"/>
                </a:solidFill>
                <a:latin typeface="+mn-lt"/>
              </a:rPr>
              <a:t>an array 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of 16-bit integers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152599" y="2547399"/>
            <a:ext cx="3978441" cy="36566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1.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Assign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the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array’s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address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to a register 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that will serve as an indexed operand.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2.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Initialize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the loop counter to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the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length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of the array.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3.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Assign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zero to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the register that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accumulates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the sum.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4.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Create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a label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to mark the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beginning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of the loop.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5. In the loop body,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add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a single array element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to the sum.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6.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Point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to the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next array element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7.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Use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a LOOP instruction to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repeat the loop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3800" y="3756179"/>
            <a:ext cx="280919" cy="2114235"/>
            <a:chOff x="951240" y="3492709"/>
            <a:chExt cx="280919" cy="2114235"/>
          </a:xfrm>
        </p:grpSpPr>
        <p:sp>
          <p:nvSpPr>
            <p:cNvPr id="4" name="TextBox 3"/>
            <p:cNvSpPr txBox="1"/>
            <p:nvPr/>
          </p:nvSpPr>
          <p:spPr>
            <a:xfrm>
              <a:off x="951240" y="34927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240" y="379930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1240" y="408810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1240" y="437572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1240" y="468580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6121" y="49591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1240" y="529916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>
            <a:off x="86186" y="3917478"/>
            <a:ext cx="587614" cy="149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6087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FAAB6F1-B38D-9C48-BB6A-F157BCA4AFB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Array</a:t>
            </a:r>
            <a:r>
              <a:rPr lang="en-US" altLang="en-US" sz="4000" b="1" dirty="0">
                <a:solidFill>
                  <a:srgbClr val="112EAC"/>
                </a:solidFill>
              </a:rPr>
              <a:t>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Summing an Integer Array</a:t>
            </a:r>
          </a:p>
        </p:txBody>
      </p:sp>
      <p:sp>
        <p:nvSpPr>
          <p:cNvPr id="75781" name="Text Box 3"/>
          <p:cNvSpPr txBox="1">
            <a:spLocks noChangeArrowheads="1"/>
          </p:cNvSpPr>
          <p:nvPr/>
        </p:nvSpPr>
        <p:spPr bwMode="auto">
          <a:xfrm>
            <a:off x="3573780" y="2222206"/>
            <a:ext cx="5105400" cy="1440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>
                <a:latin typeface="+mn-lt"/>
              </a:rPr>
              <a:t>What changes would you make to the program on the previous slide if you were summing a </a:t>
            </a:r>
            <a:r>
              <a:rPr lang="en-US" altLang="en-US" sz="2100" b="1" dirty="0" err="1">
                <a:solidFill>
                  <a:srgbClr val="112EAC"/>
                </a:solidFill>
                <a:latin typeface="+mn-lt"/>
              </a:rPr>
              <a:t>doubleword</a:t>
            </a:r>
            <a:r>
              <a:rPr lang="en-US" altLang="en-US" sz="21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2100" dirty="0">
                <a:latin typeface="+mn-lt"/>
              </a:rPr>
              <a:t>array?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73780" y="4147446"/>
            <a:ext cx="4733988" cy="1140242"/>
            <a:chOff x="4837637" y="4583249"/>
            <a:chExt cx="4733988" cy="1140242"/>
          </a:xfrm>
        </p:grpSpPr>
        <p:sp>
          <p:nvSpPr>
            <p:cNvPr id="2" name="Rectangle 1"/>
            <p:cNvSpPr/>
            <p:nvPr/>
          </p:nvSpPr>
          <p:spPr>
            <a:xfrm>
              <a:off x="4837637" y="5019390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Courier New" charset="0"/>
                </a:rPr>
                <a:t>mov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ax</a:t>
              </a:r>
              <a:r>
                <a:rPr lang="en-US" altLang="en-US" dirty="0">
                  <a:solidFill>
                    <a:srgbClr val="C00000"/>
                  </a:solidFill>
                  <a:latin typeface="Courier New" charset="0"/>
                </a:rPr>
                <a:t>,</a:t>
              </a:r>
              <a:r>
                <a:rPr lang="en-US" altLang="en-US" dirty="0">
                  <a:latin typeface="Courier New" charset="0"/>
                </a:rPr>
                <a:t>0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837637" y="5354159"/>
              <a:ext cx="1976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Courier New" charset="0"/>
                </a:rPr>
                <a:t>add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ax</a:t>
              </a:r>
              <a:r>
                <a:rPr lang="en-US" altLang="en-US" dirty="0">
                  <a:latin typeface="Courier New" charset="0"/>
                </a:rPr>
                <a:t>,[</a:t>
              </a:r>
              <a:r>
                <a:rPr lang="en-US" altLang="en-US" dirty="0" err="1">
                  <a:latin typeface="Courier New" charset="0"/>
                </a:rPr>
                <a:t>edi</a:t>
              </a:r>
              <a:r>
                <a:rPr lang="en-US" altLang="en-US" dirty="0">
                  <a:latin typeface="Courier New" charset="0"/>
                </a:rPr>
                <a:t>] </a:t>
              </a:r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837637" y="4583249"/>
              <a:ext cx="4733988" cy="3070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en-US" dirty="0" err="1">
                  <a:solidFill>
                    <a:srgbClr val="112EAC"/>
                  </a:solidFill>
                  <a:latin typeface="Courier New" charset="0"/>
                </a:rPr>
                <a:t>intarray</a:t>
              </a:r>
              <a:r>
                <a:rPr lang="en-US" altLang="en-US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WORD</a:t>
              </a:r>
              <a:r>
                <a:rPr lang="en-US" altLang="en-US" dirty="0">
                  <a:latin typeface="Courier New" charset="0"/>
                </a:rPr>
                <a:t> 100h,200h,300h,400h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2721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9069" y="1929983"/>
            <a:ext cx="5943600" cy="2743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JMP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LOOP Instruction</a:t>
            </a:r>
          </a:p>
          <a:p>
            <a:pPr lvl="1"/>
            <a:r>
              <a:rPr lang="en-US" altLang="en-US" dirty="0"/>
              <a:t>LOOP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Summing an Integer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Copying a String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12513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D619EE4-006A-B343-B42A-26E8A90C679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Copying a </a:t>
            </a:r>
            <a:r>
              <a:rPr lang="en-US" altLang="en-US" sz="4000" b="1" dirty="0">
                <a:solidFill>
                  <a:srgbClr val="112EAC"/>
                </a:solidFill>
              </a:rPr>
              <a:t>String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1691183"/>
            <a:ext cx="97856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Use a </a:t>
            </a:r>
            <a:r>
              <a:rPr lang="en-US" dirty="0">
                <a:solidFill>
                  <a:srgbClr val="112EAC"/>
                </a:solidFill>
              </a:rPr>
              <a:t>loop</a:t>
            </a:r>
            <a:r>
              <a:rPr lang="en-US" dirty="0">
                <a:solidFill>
                  <a:srgbClr val="2F2A2B"/>
                </a:solidFill>
              </a:rPr>
              <a:t> to </a:t>
            </a:r>
            <a:r>
              <a:rPr lang="en-US" sz="2800" b="1" dirty="0">
                <a:solidFill>
                  <a:srgbClr val="2F2A2B"/>
                </a:solidFill>
              </a:rPr>
              <a:t>copy</a:t>
            </a:r>
            <a:r>
              <a:rPr lang="en-US" dirty="0">
                <a:solidFill>
                  <a:srgbClr val="2F2A2B"/>
                </a:solidFill>
              </a:rPr>
              <a:t> a </a:t>
            </a:r>
            <a:r>
              <a:rPr lang="en-US" dirty="0">
                <a:solidFill>
                  <a:srgbClr val="112EAC"/>
                </a:solidFill>
              </a:rPr>
              <a:t>string</a:t>
            </a:r>
            <a:r>
              <a:rPr lang="en-US" dirty="0">
                <a:solidFill>
                  <a:srgbClr val="2F2A2B"/>
                </a:solidFill>
              </a:rPr>
              <a:t>, represented as an </a:t>
            </a:r>
            <a:r>
              <a:rPr lang="en-US" b="1" dirty="0">
                <a:solidFill>
                  <a:srgbClr val="2F2A2B"/>
                </a:solidFill>
              </a:rPr>
              <a:t>array of bytes </a:t>
            </a:r>
            <a:r>
              <a:rPr lang="en-US" dirty="0">
                <a:solidFill>
                  <a:srgbClr val="2F2A2B"/>
                </a:solidFill>
              </a:rPr>
              <a:t>with </a:t>
            </a:r>
            <a:r>
              <a:rPr lang="en-US" b="1" dirty="0">
                <a:solidFill>
                  <a:srgbClr val="2F2A2B"/>
                </a:solidFill>
              </a:rPr>
              <a:t>a null terminator value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4704" y="2534122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dirty="0">
                <a:latin typeface="Courier New" charset="0"/>
              </a:rPr>
              <a:t> 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dirty="0">
                <a:latin typeface="Courier New" charset="0"/>
              </a:rPr>
              <a:t>  "This is the source string",0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19200" y="3121293"/>
            <a:ext cx="9936480" cy="1305649"/>
            <a:chOff x="1219200" y="3256203"/>
            <a:chExt cx="9936480" cy="1305649"/>
          </a:xfrm>
        </p:grpSpPr>
        <p:sp>
          <p:nvSpPr>
            <p:cNvPr id="4" name="Rectangle 3"/>
            <p:cNvSpPr/>
            <p:nvPr/>
          </p:nvSpPr>
          <p:spPr>
            <a:xfrm>
              <a:off x="3751516" y="4296395"/>
              <a:ext cx="4871847" cy="265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dirty="0">
                  <a:latin typeface="Courier New" charset="0"/>
                </a:rPr>
                <a:t>target  BYTE  </a:t>
              </a:r>
              <a:r>
                <a:rPr lang="en-US" altLang="en-US" dirty="0">
                  <a:solidFill>
                    <a:srgbClr val="112EAC"/>
                  </a:solidFill>
                  <a:latin typeface="Courier New" charset="0"/>
                </a:rPr>
                <a:t>SIZEOF</a:t>
              </a:r>
              <a:r>
                <a:rPr lang="en-US" altLang="en-US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dirty="0">
                  <a:solidFill>
                    <a:srgbClr val="C00000"/>
                  </a:solidFill>
                  <a:latin typeface="Courier New" charset="0"/>
                </a:rPr>
                <a:t>source</a:t>
              </a:r>
              <a:r>
                <a:rPr lang="en-US" altLang="en-US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dirty="0">
                  <a:latin typeface="Courier New" charset="0"/>
                </a:rPr>
                <a:t>DUP(0)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19200" y="3256203"/>
              <a:ext cx="9936480" cy="927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dirty="0">
                  <a:solidFill>
                    <a:srgbClr val="112EAC"/>
                  </a:solidFill>
                </a:rPr>
                <a:t>The target string </a:t>
              </a:r>
              <a:r>
                <a:rPr lang="en-US" dirty="0">
                  <a:solidFill>
                    <a:srgbClr val="2F2A2B"/>
                  </a:solidFill>
                </a:rPr>
                <a:t>must </a:t>
              </a:r>
              <a:r>
                <a:rPr lang="en-US" b="1" dirty="0">
                  <a:solidFill>
                    <a:srgbClr val="2F2A2B"/>
                  </a:solidFill>
                </a:rPr>
                <a:t>have enough available space </a:t>
              </a:r>
              <a:r>
                <a:rPr lang="en-US" dirty="0">
                  <a:solidFill>
                    <a:srgbClr val="2F2A2B"/>
                  </a:solidFill>
                </a:rPr>
                <a:t>to receive the copied characters, </a:t>
              </a:r>
              <a:r>
                <a:rPr lang="en-US" dirty="0">
                  <a:solidFill>
                    <a:srgbClr val="C00000"/>
                  </a:solidFill>
                </a:rPr>
                <a:t>including the null byte at the end </a:t>
              </a:r>
              <a:r>
                <a:rPr lang="en-US" sz="2000" dirty="0">
                  <a:solidFill>
                    <a:srgbClr val="C00000"/>
                  </a:solidFill>
                </a:rPr>
                <a:t>🤔</a:t>
              </a:r>
              <a:r>
                <a:rPr lang="en-US" dirty="0">
                  <a:solidFill>
                    <a:srgbClr val="C00000"/>
                  </a:solidFill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19200" y="4612516"/>
            <a:ext cx="9936480" cy="1542893"/>
            <a:chOff x="1219200" y="4717446"/>
            <a:chExt cx="9936480" cy="1542893"/>
          </a:xfrm>
        </p:grpSpPr>
        <p:sp>
          <p:nvSpPr>
            <p:cNvPr id="5" name="Rectangle 4"/>
            <p:cNvSpPr/>
            <p:nvPr/>
          </p:nvSpPr>
          <p:spPr>
            <a:xfrm>
              <a:off x="1219200" y="4717446"/>
              <a:ext cx="99364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b="1" dirty="0">
                  <a:solidFill>
                    <a:srgbClr val="2F2A2B"/>
                  </a:solidFill>
                </a:rPr>
                <a:t>Indexed addressing </a:t>
              </a:r>
              <a:r>
                <a:rPr lang="en-US" dirty="0">
                  <a:solidFill>
                    <a:srgbClr val="2F2A2B"/>
                  </a:solidFill>
                </a:rPr>
                <a:t>works well for this type of operation because the same index register references both strings. 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420849" y="5415934"/>
              <a:ext cx="7063600" cy="844405"/>
              <a:chOff x="3330908" y="5468375"/>
              <a:chExt cx="7063600" cy="84440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331171" y="5468375"/>
                <a:ext cx="5436104" cy="265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en-US" dirty="0">
                    <a:latin typeface="Courier New" charset="0"/>
                  </a:rPr>
                  <a:t>mov  </a:t>
                </a:r>
                <a:r>
                  <a:rPr lang="en-US" altLang="en-US" dirty="0">
                    <a:solidFill>
                      <a:srgbClr val="112EAC"/>
                    </a:solidFill>
                    <a:latin typeface="Courier New" charset="0"/>
                  </a:rPr>
                  <a:t>esi,0</a:t>
                </a:r>
                <a:r>
                  <a:rPr lang="en-US" altLang="en-US" dirty="0">
                    <a:latin typeface="Courier New" charset="0"/>
                  </a:rPr>
                  <a:t>		  ; index register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31171" y="5769029"/>
                <a:ext cx="7063337" cy="265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en-US" dirty="0">
                    <a:latin typeface="Courier New" charset="0"/>
                  </a:rPr>
                  <a:t>mov  </a:t>
                </a:r>
                <a:r>
                  <a:rPr lang="en-US" altLang="en-US" dirty="0" err="1">
                    <a:latin typeface="Courier New" charset="0"/>
                  </a:rPr>
                  <a:t>al,source</a:t>
                </a:r>
                <a:r>
                  <a:rPr lang="en-US" altLang="en-US" dirty="0">
                    <a:solidFill>
                      <a:srgbClr val="112EAC"/>
                    </a:solidFill>
                    <a:latin typeface="Courier New" charset="0"/>
                  </a:rPr>
                  <a:t>[</a:t>
                </a:r>
                <a:r>
                  <a:rPr lang="en-US" altLang="en-US" dirty="0" err="1">
                    <a:solidFill>
                      <a:srgbClr val="112EAC"/>
                    </a:solidFill>
                    <a:latin typeface="Courier New" charset="0"/>
                  </a:rPr>
                  <a:t>esi</a:t>
                </a:r>
                <a:r>
                  <a:rPr lang="en-US" altLang="en-US" dirty="0">
                    <a:solidFill>
                      <a:srgbClr val="112EAC"/>
                    </a:solidFill>
                    <a:latin typeface="Courier New" charset="0"/>
                  </a:rPr>
                  <a:t>]</a:t>
                </a:r>
                <a:r>
                  <a:rPr lang="en-US" altLang="en-US" dirty="0">
                    <a:latin typeface="Courier New" charset="0"/>
                  </a:rPr>
                  <a:t>	  ; get char from source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330908" y="5943448"/>
                <a:ext cx="2803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>
                    <a:latin typeface="Courier New" charset="0"/>
                  </a:rPr>
                  <a:t>mov  </a:t>
                </a:r>
                <a:r>
                  <a:rPr lang="en-US" altLang="en-US" dirty="0">
                    <a:solidFill>
                      <a:srgbClr val="C00000"/>
                    </a:solidFill>
                    <a:latin typeface="Courier New" charset="0"/>
                  </a:rPr>
                  <a:t>target</a:t>
                </a:r>
                <a:r>
                  <a:rPr lang="en-US" altLang="en-US" dirty="0">
                    <a:latin typeface="Courier New" charset="0"/>
                  </a:rPr>
                  <a:t>[</a:t>
                </a:r>
                <a:r>
                  <a:rPr lang="en-US" altLang="en-US" dirty="0" err="1">
                    <a:latin typeface="Courier New" charset="0"/>
                  </a:rPr>
                  <a:t>esi</a:t>
                </a:r>
                <a:r>
                  <a:rPr lang="en-US" altLang="en-US" dirty="0">
                    <a:latin typeface="Courier New" charset="0"/>
                  </a:rPr>
                  <a:t>],al</a:t>
                </a:r>
                <a:endParaRPr lang="en-US" dirty="0"/>
              </a:p>
            </p:txBody>
          </p:sp>
        </p:grpSp>
      </p:grpSp>
      <p:sp>
        <p:nvSpPr>
          <p:cNvPr id="15" name="Rectangle 14"/>
          <p:cNvSpPr/>
          <p:nvPr/>
        </p:nvSpPr>
        <p:spPr>
          <a:xfrm>
            <a:off x="8857216" y="3837445"/>
            <a:ext cx="229846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dirty="0"/>
              <a:t>The </a:t>
            </a:r>
            <a:r>
              <a:rPr lang="en-US" altLang="en-US" sz="1200" b="1" dirty="0">
                <a:solidFill>
                  <a:srgbClr val="112EAC"/>
                </a:solidFill>
              </a:rPr>
              <a:t>SIZEOF</a:t>
            </a:r>
            <a:r>
              <a:rPr lang="en-US" altLang="en-US" sz="1200" dirty="0"/>
              <a:t> operator </a:t>
            </a:r>
            <a:r>
              <a:rPr lang="en-US" altLang="en-US" sz="1200" b="1" dirty="0"/>
              <a:t>returns</a:t>
            </a:r>
            <a:r>
              <a:rPr lang="en-US" altLang="en-US" sz="1200" dirty="0"/>
              <a:t> a value that is equivalent to </a:t>
            </a:r>
            <a:r>
              <a:rPr lang="en-US" altLang="en-US" sz="1200" b="1" dirty="0">
                <a:solidFill>
                  <a:srgbClr val="C00000"/>
                </a:solidFill>
              </a:rPr>
              <a:t>multiplying LENGTHOF by TYPE</a:t>
            </a:r>
            <a:r>
              <a:rPr lang="en-US" alt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34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D619EE4-006A-B343-B42A-26E8A90C679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Copying a </a:t>
            </a:r>
            <a:r>
              <a:rPr lang="en-US" altLang="en-US" sz="4000" b="1" dirty="0">
                <a:solidFill>
                  <a:srgbClr val="112EAC"/>
                </a:solidFill>
              </a:rPr>
              <a:t>String</a:t>
            </a:r>
          </a:p>
        </p:txBody>
      </p:sp>
      <p:sp>
        <p:nvSpPr>
          <p:cNvPr id="76805" name="Text Box 4"/>
          <p:cNvSpPr txBox="1">
            <a:spLocks noChangeArrowheads="1"/>
          </p:cNvSpPr>
          <p:nvPr/>
        </p:nvSpPr>
        <p:spPr bwMode="auto">
          <a:xfrm>
            <a:off x="2278380" y="2751961"/>
            <a:ext cx="7696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sz="1600" dirty="0">
                <a:latin typeface="Courier New" charset="0"/>
              </a:rPr>
              <a:t>  BYTE  "This is the source string",0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target  BYTE  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SIZEOF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DUP(0)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esi,0		; index register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</a:t>
            </a:r>
            <a:r>
              <a:rPr lang="en-US" altLang="en-US" sz="1600" dirty="0" err="1">
                <a:latin typeface="Courier New" charset="0"/>
              </a:rPr>
              <a:t>ecx,SIZEOF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sz="1600" dirty="0">
                <a:latin typeface="Courier New" charset="0"/>
              </a:rPr>
              <a:t>		; loop counter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</a:t>
            </a:r>
            <a:r>
              <a:rPr lang="en-US" altLang="en-US" sz="1600" dirty="0" err="1">
                <a:latin typeface="Courier New" charset="0"/>
              </a:rPr>
              <a:t>al,source</a:t>
            </a:r>
            <a:r>
              <a:rPr lang="en-US" altLang="en-US" sz="1600" dirty="0">
                <a:latin typeface="Courier New" charset="0"/>
              </a:rPr>
              <a:t>[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]		; get char from source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target</a:t>
            </a:r>
            <a:r>
              <a:rPr lang="en-US" altLang="en-US" sz="1600" dirty="0">
                <a:latin typeface="Courier New" charset="0"/>
              </a:rPr>
              <a:t>[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],al		; store it in the target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</a:t>
            </a:r>
            <a:r>
              <a:rPr lang="en-US" altLang="en-US" sz="1600" dirty="0" err="1">
                <a:latin typeface="Courier New" charset="0"/>
              </a:rPr>
              <a:t>inc</a:t>
            </a:r>
            <a:r>
              <a:rPr lang="en-US" altLang="en-US" sz="1600" dirty="0">
                <a:latin typeface="Courier New" charset="0"/>
              </a:rPr>
              <a:t>  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		; move to next character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loop L1		; repeat for entire string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</p:txBody>
      </p:sp>
      <p:sp>
        <p:nvSpPr>
          <p:cNvPr id="76806" name="Text Box 7"/>
          <p:cNvSpPr txBox="1">
            <a:spLocks noChangeArrowheads="1"/>
          </p:cNvSpPr>
          <p:nvPr/>
        </p:nvSpPr>
        <p:spPr bwMode="auto">
          <a:xfrm>
            <a:off x="8271603" y="3072436"/>
            <a:ext cx="1219200" cy="6794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300" b="1">
                <a:solidFill>
                  <a:schemeClr val="tx2"/>
                </a:solidFill>
              </a:rPr>
              <a:t>good use of SIZEOF</a:t>
            </a:r>
          </a:p>
        </p:txBody>
      </p:sp>
      <p:sp>
        <p:nvSpPr>
          <p:cNvPr id="76807" name="Text Box 8"/>
          <p:cNvSpPr txBox="1">
            <a:spLocks noChangeArrowheads="1"/>
          </p:cNvSpPr>
          <p:nvPr/>
        </p:nvSpPr>
        <p:spPr bwMode="auto">
          <a:xfrm>
            <a:off x="1267918" y="1875181"/>
            <a:ext cx="7467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2000">
                <a:latin typeface="+mn-lt"/>
              </a:rPr>
              <a:t>The following code copies a string from </a:t>
            </a:r>
            <a:r>
              <a:rPr lang="en-US" altLang="en-US" sz="2000">
                <a:solidFill>
                  <a:schemeClr val="tx2"/>
                </a:solidFill>
                <a:latin typeface="+mn-lt"/>
              </a:rPr>
              <a:t>source</a:t>
            </a:r>
            <a:r>
              <a:rPr lang="en-US" altLang="en-US" sz="2000">
                <a:latin typeface="+mn-lt"/>
              </a:rPr>
              <a:t> to </a:t>
            </a:r>
            <a:r>
              <a:rPr lang="en-US" altLang="en-US" sz="2000">
                <a:solidFill>
                  <a:schemeClr val="tx2"/>
                </a:solidFill>
                <a:latin typeface="+mn-lt"/>
              </a:rPr>
              <a:t>target</a:t>
            </a:r>
            <a:r>
              <a:rPr lang="en-US" altLang="en-US" sz="200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33911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988-DCA5-F94D-BA8B-1272706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7C1F7-1A75-9D48-9809-2DC875A3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92BC-C066-8141-A41B-621AB104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A839F-961A-4441-A631-F2ED1D26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585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4A2EAB8-2511-CA4C-B91B-2CD9A84C971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Copying a </a:t>
            </a:r>
            <a:r>
              <a:rPr lang="en-US" altLang="en-US" sz="4000" b="1" dirty="0">
                <a:solidFill>
                  <a:srgbClr val="112EAC"/>
                </a:solidFill>
              </a:rPr>
              <a:t>String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77829" name="Text Box 3"/>
          <p:cNvSpPr txBox="1">
            <a:spLocks noChangeArrowheads="1"/>
          </p:cNvSpPr>
          <p:nvPr/>
        </p:nvSpPr>
        <p:spPr bwMode="auto">
          <a:xfrm>
            <a:off x="3305331" y="2499972"/>
            <a:ext cx="5943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Rewrite the program shown in the previous slide, using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indirect addressing </a:t>
            </a:r>
            <a:r>
              <a:rPr lang="en-US" altLang="en-US" sz="2000" dirty="0">
                <a:latin typeface="+mn-lt"/>
              </a:rPr>
              <a:t>rather than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indexed addressing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2424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D89753-20FB-D24C-94A4-EE5B1D63913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Summary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4479" y="1861344"/>
            <a:ext cx="7772400" cy="4800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Data Transfer</a:t>
            </a:r>
          </a:p>
          <a:p>
            <a:pPr lvl="1" eaLnBrk="1" hangingPunct="1"/>
            <a:r>
              <a:rPr lang="en-US" altLang="en-US" sz="2000" dirty="0"/>
              <a:t>MOV – data transfer from source to destination</a:t>
            </a:r>
          </a:p>
          <a:p>
            <a:pPr lvl="1" eaLnBrk="1" hangingPunct="1"/>
            <a:r>
              <a:rPr lang="en-US" altLang="en-US" sz="2000" dirty="0"/>
              <a:t>MOVSX, MOVZX, XCHG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Operand types</a:t>
            </a:r>
          </a:p>
          <a:p>
            <a:pPr lvl="1" eaLnBrk="1" hangingPunct="1"/>
            <a:r>
              <a:rPr lang="en-US" altLang="en-US" sz="2000" dirty="0"/>
              <a:t>direct, direct-offset, indirect, indexed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Arithmetic</a:t>
            </a:r>
          </a:p>
          <a:p>
            <a:pPr lvl="1" eaLnBrk="1" hangingPunct="1"/>
            <a:r>
              <a:rPr lang="en-US" altLang="en-US" sz="2000" dirty="0"/>
              <a:t>INC, DEC, ADD, SUB, NEG</a:t>
            </a:r>
          </a:p>
          <a:p>
            <a:pPr lvl="1" eaLnBrk="1" hangingPunct="1"/>
            <a:r>
              <a:rPr lang="en-US" altLang="en-US" sz="2000" dirty="0"/>
              <a:t>Sign, Carry, Zero, Overflow flags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Operators</a:t>
            </a:r>
          </a:p>
          <a:p>
            <a:pPr lvl="1" eaLnBrk="1" hangingPunct="1"/>
            <a:r>
              <a:rPr lang="en-US" altLang="en-US" sz="2000" dirty="0"/>
              <a:t>OFFSET, PTR, TYPE, LENGTHOF, SIZEOF, TYPEDEF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JMP and LOOP – branching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1866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5DDE6F-20F8-2340-8608-23C8608C77F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" y="1813620"/>
            <a:ext cx="9906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Memory to Memory </a:t>
            </a:r>
            <a:r>
              <a:rPr lang="en-US" b="1" dirty="0"/>
              <a:t>(problem)</a:t>
            </a:r>
            <a:r>
              <a:rPr lang="en-US" sz="2400" b="1" dirty="0">
                <a:solidFill>
                  <a:schemeClr val="accent3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A single </a:t>
            </a:r>
            <a:r>
              <a:rPr lang="en-US" sz="2400" dirty="0">
                <a:solidFill>
                  <a:srgbClr val="112EAC"/>
                </a:solidFill>
              </a:rPr>
              <a:t>MOV</a:t>
            </a:r>
            <a:r>
              <a:rPr lang="en-US" sz="2400" dirty="0">
                <a:solidFill>
                  <a:srgbClr val="2F2A2B"/>
                </a:solidFill>
              </a:rPr>
              <a:t> instruction </a:t>
            </a:r>
            <a:r>
              <a:rPr lang="en-US" sz="2400" u="sng" dirty="0">
                <a:solidFill>
                  <a:srgbClr val="2F2A2B"/>
                </a:solidFill>
              </a:rPr>
              <a:t>cannot be used</a:t>
            </a:r>
            <a:r>
              <a:rPr lang="en-US" sz="2400" dirty="0">
                <a:solidFill>
                  <a:srgbClr val="2F2A2B"/>
                </a:solidFill>
              </a:rPr>
              <a:t> to </a:t>
            </a:r>
            <a:r>
              <a:rPr lang="en-US" sz="2400" u="sng" dirty="0">
                <a:solidFill>
                  <a:srgbClr val="2F2A2B"/>
                </a:solidFill>
              </a:rPr>
              <a:t>move data directly </a:t>
            </a:r>
            <a:r>
              <a:rPr lang="en-US" sz="2400" dirty="0">
                <a:solidFill>
                  <a:srgbClr val="2F2A2B"/>
                </a:solidFill>
              </a:rPr>
              <a:t>from                                                </a:t>
            </a:r>
            <a:r>
              <a:rPr lang="en-US" sz="2400" dirty="0">
                <a:solidFill>
                  <a:srgbClr val="112EAC"/>
                </a:solidFill>
              </a:rPr>
              <a:t>one memory </a:t>
            </a:r>
            <a:r>
              <a:rPr lang="en-US" sz="2400" dirty="0">
                <a:solidFill>
                  <a:srgbClr val="2F2A2B"/>
                </a:solidFill>
              </a:rPr>
              <a:t>location to </a:t>
            </a:r>
            <a:r>
              <a:rPr lang="en-US" sz="2400" dirty="0">
                <a:solidFill>
                  <a:srgbClr val="112EAC"/>
                </a:solidFill>
              </a:rPr>
              <a:t>another</a:t>
            </a:r>
            <a:r>
              <a:rPr lang="en-US" sz="2400" dirty="0">
                <a:solidFill>
                  <a:srgbClr val="2F2A2B"/>
                </a:solidFill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Instead, you must move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112EAC"/>
                </a:solidFill>
              </a:rPr>
              <a:t>the source </a:t>
            </a:r>
            <a:r>
              <a:rPr lang="en-US" dirty="0">
                <a:solidFill>
                  <a:srgbClr val="2F2A2B"/>
                </a:solidFill>
              </a:rPr>
              <a:t>operand’s value to a </a:t>
            </a:r>
            <a:r>
              <a:rPr lang="en-US" dirty="0">
                <a:solidFill>
                  <a:srgbClr val="112EAC"/>
                </a:solidFill>
              </a:rPr>
              <a:t>register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before assigning its value to a memory operand:</a:t>
            </a:r>
          </a:p>
        </p:txBody>
      </p:sp>
      <p:sp>
        <p:nvSpPr>
          <p:cNvPr id="6" name="Rectangle 5"/>
          <p:cNvSpPr/>
          <p:nvPr/>
        </p:nvSpPr>
        <p:spPr>
          <a:xfrm>
            <a:off x="7731163" y="3314030"/>
            <a:ext cx="3424517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F2A2B"/>
                </a:solidFill>
              </a:rPr>
              <a:t>.data</a:t>
            </a:r>
          </a:p>
          <a:p>
            <a:r>
              <a:rPr lang="en-US" sz="2800" dirty="0">
                <a:solidFill>
                  <a:srgbClr val="112EAC"/>
                </a:solidFill>
              </a:rPr>
              <a:t>var1</a:t>
            </a:r>
            <a:r>
              <a:rPr lang="en-US" sz="2800" dirty="0">
                <a:solidFill>
                  <a:srgbClr val="2F2A2B"/>
                </a:solidFill>
              </a:rPr>
              <a:t> WORD ?</a:t>
            </a:r>
          </a:p>
          <a:p>
            <a:r>
              <a:rPr lang="en-US" sz="2800" dirty="0">
                <a:solidFill>
                  <a:srgbClr val="112EAC"/>
                </a:solidFill>
              </a:rPr>
              <a:t>var2 </a:t>
            </a:r>
            <a:r>
              <a:rPr lang="en-US" sz="2800" dirty="0">
                <a:solidFill>
                  <a:srgbClr val="2F2A2B"/>
                </a:solidFill>
              </a:rPr>
              <a:t>WORD ?</a:t>
            </a:r>
          </a:p>
          <a:p>
            <a:r>
              <a:rPr lang="en-US" sz="2800" dirty="0">
                <a:solidFill>
                  <a:srgbClr val="2F2A2B"/>
                </a:solidFill>
              </a:rPr>
              <a:t>.code</a:t>
            </a:r>
          </a:p>
          <a:p>
            <a:r>
              <a:rPr lang="en-US" sz="2800" dirty="0">
                <a:solidFill>
                  <a:srgbClr val="2F2A2B"/>
                </a:solidFill>
              </a:rPr>
              <a:t>mov ax,</a:t>
            </a:r>
            <a:r>
              <a:rPr lang="en-US" sz="2800" dirty="0">
                <a:solidFill>
                  <a:srgbClr val="112EAC"/>
                </a:solidFill>
              </a:rPr>
              <a:t>var1</a:t>
            </a:r>
          </a:p>
          <a:p>
            <a:r>
              <a:rPr lang="en-US" sz="2800" dirty="0">
                <a:solidFill>
                  <a:srgbClr val="2F2A2B"/>
                </a:solidFill>
              </a:rPr>
              <a:t>mov </a:t>
            </a:r>
            <a:r>
              <a:rPr lang="en-US" sz="2800" dirty="0">
                <a:solidFill>
                  <a:srgbClr val="112EAC"/>
                </a:solidFill>
              </a:rPr>
              <a:t>var2</a:t>
            </a:r>
            <a:r>
              <a:rPr lang="en-US" sz="2800" dirty="0">
                <a:solidFill>
                  <a:srgbClr val="2F2A2B"/>
                </a:solidFill>
              </a:rPr>
              <a:t>,ax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8586" y="5129282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Ex:</a:t>
            </a:r>
            <a:endParaRPr lang="en-US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0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5DDE6F-20F8-2340-8608-23C8608C77F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88180" y="4045476"/>
            <a:ext cx="37490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112EAC"/>
                </a:solidFill>
              </a:rPr>
              <a:t>.data</a:t>
            </a:r>
          </a:p>
          <a:p>
            <a:r>
              <a:rPr lang="en-US" dirty="0" err="1"/>
              <a:t>oneWord</a:t>
            </a:r>
            <a:r>
              <a:rPr lang="en-US" dirty="0"/>
              <a:t> </a:t>
            </a:r>
            <a:r>
              <a:rPr lang="en-US" dirty="0">
                <a:solidFill>
                  <a:srgbClr val="112EAC"/>
                </a:solidFill>
              </a:rPr>
              <a:t>WORD</a:t>
            </a:r>
            <a:r>
              <a:rPr lang="en-US" dirty="0"/>
              <a:t> 1234h</a:t>
            </a:r>
          </a:p>
          <a:p>
            <a:r>
              <a:rPr lang="en-US" dirty="0" err="1"/>
              <a:t>one</a:t>
            </a:r>
            <a:r>
              <a:rPr lang="en-US" dirty="0" err="1">
                <a:solidFill>
                  <a:srgbClr val="C00000"/>
                </a:solidFill>
              </a:rPr>
              <a:t>D</a:t>
            </a:r>
            <a:r>
              <a:rPr lang="en-US" dirty="0" err="1"/>
              <a:t>word</a:t>
            </a:r>
            <a:r>
              <a:rPr lang="en-US" dirty="0"/>
              <a:t> </a:t>
            </a:r>
            <a:r>
              <a:rPr lang="en-US" dirty="0">
                <a:solidFill>
                  <a:srgbClr val="112EAC"/>
                </a:solidFill>
              </a:rPr>
              <a:t>DWORD</a:t>
            </a:r>
            <a:r>
              <a:rPr lang="en-US" dirty="0"/>
              <a:t> 12345678h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0652" y="1903214"/>
            <a:ext cx="3140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Overlapping Values</a:t>
            </a:r>
            <a:endParaRPr lang="en-US" sz="2400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69720" y="2313766"/>
            <a:ext cx="958596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same 32-bit register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can be modified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using differently sized data.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</a:t>
            </a:r>
            <a:r>
              <a:rPr lang="en-US" sz="1600" dirty="0" err="1">
                <a:solidFill>
                  <a:srgbClr val="112EAC"/>
                </a:solidFill>
                <a:latin typeface="Helvetica" charset="0"/>
              </a:rPr>
              <a:t>oneWord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moved to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it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overwrites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the existing value of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AL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</a:t>
            </a:r>
            <a:r>
              <a:rPr lang="en-US" sz="1600" dirty="0" err="1">
                <a:solidFill>
                  <a:srgbClr val="112EAC"/>
                </a:solidFill>
                <a:latin typeface="Helvetica" charset="0"/>
              </a:rPr>
              <a:t>oneDword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moved to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EAX,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it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overwrites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0 is moved to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it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overwrites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the lower half of EAX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88180" y="5083121"/>
            <a:ext cx="51054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k-SK" dirty="0">
                <a:solidFill>
                  <a:srgbClr val="112EAC"/>
                </a:solidFill>
              </a:rPr>
              <a:t>.</a:t>
            </a:r>
            <a:r>
              <a:rPr lang="sk-SK" dirty="0" err="1">
                <a:solidFill>
                  <a:srgbClr val="112EAC"/>
                </a:solidFill>
              </a:rPr>
              <a:t>code</a:t>
            </a:r>
            <a:endParaRPr lang="sk-SK" dirty="0">
              <a:solidFill>
                <a:srgbClr val="112EAC"/>
              </a:solidFill>
            </a:endParaRPr>
          </a:p>
          <a:p>
            <a:r>
              <a:rPr lang="sk-SK" dirty="0" err="1">
                <a:solidFill>
                  <a:srgbClr val="112EAC"/>
                </a:solidFill>
              </a:rPr>
              <a:t>mov</a:t>
            </a:r>
            <a:r>
              <a:rPr lang="sk-SK" dirty="0">
                <a:solidFill>
                  <a:srgbClr val="112EAC"/>
                </a:solidFill>
              </a:rPr>
              <a:t> </a:t>
            </a:r>
            <a:r>
              <a:rPr lang="sk-SK" dirty="0" err="1">
                <a:solidFill>
                  <a:srgbClr val="112EAC"/>
                </a:solidFill>
              </a:rPr>
              <a:t>eax</a:t>
            </a:r>
            <a:r>
              <a:rPr lang="sk-SK" dirty="0">
                <a:solidFill>
                  <a:srgbClr val="112EAC"/>
                </a:solidFill>
              </a:rPr>
              <a:t>, 0</a:t>
            </a:r>
          </a:p>
          <a:p>
            <a:r>
              <a:rPr lang="sk-SK" dirty="0" err="1">
                <a:solidFill>
                  <a:schemeClr val="tx1"/>
                </a:solidFill>
              </a:rPr>
              <a:t>mov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rgbClr val="2F2A2B"/>
                </a:solidFill>
              </a:rPr>
              <a:t>ax</a:t>
            </a:r>
            <a:r>
              <a:rPr lang="sk-SK" dirty="0">
                <a:solidFill>
                  <a:srgbClr val="2F2A2B"/>
                </a:solidFill>
              </a:rPr>
              <a:t>, </a:t>
            </a:r>
            <a:r>
              <a:rPr lang="sk-SK" dirty="0" err="1">
                <a:solidFill>
                  <a:srgbClr val="112EAC"/>
                </a:solidFill>
              </a:rPr>
              <a:t>oneWord</a:t>
            </a:r>
            <a:r>
              <a:rPr lang="sk-SK" dirty="0">
                <a:solidFill>
                  <a:srgbClr val="112EAC"/>
                </a:solidFill>
              </a:rPr>
              <a:t>   </a:t>
            </a:r>
            <a:r>
              <a:rPr lang="sk-SK" dirty="0">
                <a:solidFill>
                  <a:srgbClr val="2F2A2B"/>
                </a:solidFill>
              </a:rPr>
              <a:t>		; EAX = 0000</a:t>
            </a:r>
            <a:r>
              <a:rPr lang="sk-SK" dirty="0">
                <a:solidFill>
                  <a:srgbClr val="C00000"/>
                </a:solidFill>
              </a:rPr>
              <a:t>1234</a:t>
            </a:r>
            <a:r>
              <a:rPr lang="sk-SK" dirty="0">
                <a:solidFill>
                  <a:srgbClr val="2F2A2B"/>
                </a:solidFill>
              </a:rPr>
              <a:t>h</a:t>
            </a:r>
          </a:p>
          <a:p>
            <a:r>
              <a:rPr lang="sk-SK" dirty="0" err="1">
                <a:solidFill>
                  <a:schemeClr val="tx1"/>
                </a:solidFill>
              </a:rPr>
              <a:t>mov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rgbClr val="2F2A2B"/>
                </a:solidFill>
              </a:rPr>
              <a:t>eax</a:t>
            </a:r>
            <a:r>
              <a:rPr lang="sk-SK" dirty="0">
                <a:solidFill>
                  <a:srgbClr val="2F2A2B"/>
                </a:solidFill>
              </a:rPr>
              <a:t>, </a:t>
            </a:r>
            <a:r>
              <a:rPr lang="sk-SK" dirty="0" err="1">
                <a:solidFill>
                  <a:srgbClr val="112EAC"/>
                </a:solidFill>
              </a:rPr>
              <a:t>oneDword</a:t>
            </a:r>
            <a:r>
              <a:rPr lang="sk-SK" dirty="0">
                <a:solidFill>
                  <a:srgbClr val="112EAC"/>
                </a:solidFill>
              </a:rPr>
              <a:t> </a:t>
            </a:r>
            <a:r>
              <a:rPr lang="sk-SK" dirty="0">
                <a:solidFill>
                  <a:srgbClr val="2F2A2B"/>
                </a:solidFill>
              </a:rPr>
              <a:t>	; EAX = 1234</a:t>
            </a:r>
            <a:r>
              <a:rPr lang="sk-SK" dirty="0">
                <a:solidFill>
                  <a:srgbClr val="C00000"/>
                </a:solidFill>
              </a:rPr>
              <a:t>5678</a:t>
            </a:r>
            <a:r>
              <a:rPr lang="sk-SK" dirty="0">
                <a:solidFill>
                  <a:srgbClr val="2F2A2B"/>
                </a:solidFill>
              </a:rPr>
              <a:t>h</a:t>
            </a:r>
          </a:p>
          <a:p>
            <a:r>
              <a:rPr lang="sk-SK" dirty="0" err="1">
                <a:solidFill>
                  <a:schemeClr val="tx1"/>
                </a:solidFill>
              </a:rPr>
              <a:t>mov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rgbClr val="2F2A2B"/>
                </a:solidFill>
              </a:rPr>
              <a:t>ax</a:t>
            </a:r>
            <a:r>
              <a:rPr lang="sk-SK" dirty="0">
                <a:solidFill>
                  <a:srgbClr val="2F2A2B"/>
                </a:solidFill>
              </a:rPr>
              <a:t>, </a:t>
            </a:r>
            <a:r>
              <a:rPr lang="sk-SK" dirty="0">
                <a:solidFill>
                  <a:srgbClr val="112EAC"/>
                </a:solidFill>
              </a:rPr>
              <a:t>0</a:t>
            </a:r>
            <a:r>
              <a:rPr lang="sk-SK" dirty="0">
                <a:solidFill>
                  <a:schemeClr val="accent3"/>
                </a:solidFill>
              </a:rPr>
              <a:t> </a:t>
            </a:r>
            <a:r>
              <a:rPr lang="sk-SK" dirty="0">
                <a:solidFill>
                  <a:srgbClr val="2F2A2B"/>
                </a:solidFill>
              </a:rPr>
              <a:t>		; EAX = 1234</a:t>
            </a:r>
            <a:r>
              <a:rPr lang="sk-SK" dirty="0">
                <a:solidFill>
                  <a:srgbClr val="C00000"/>
                </a:solidFill>
              </a:rPr>
              <a:t>0000</a:t>
            </a:r>
            <a:r>
              <a:rPr lang="sk-SK" dirty="0">
                <a:solidFill>
                  <a:srgbClr val="2F2A2B"/>
                </a:solidFill>
              </a:rPr>
              <a:t>h</a:t>
            </a:r>
            <a:endParaRPr lang="sk-SK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397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1621" y="1845855"/>
            <a:ext cx="350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Sign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extension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112EAC"/>
                </a:solidFill>
              </a:rPr>
              <a:t>problem</a:t>
            </a:r>
            <a:r>
              <a:rPr lang="en-US" b="1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9240" y="2309335"/>
            <a:ext cx="806196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u="sng" dirty="0">
                <a:solidFill>
                  <a:srgbClr val="2F2A2B"/>
                </a:solidFill>
              </a:rPr>
              <a:t>cannot directly copy data </a:t>
            </a:r>
            <a:r>
              <a:rPr lang="en-US" dirty="0">
                <a:solidFill>
                  <a:srgbClr val="2F2A2B"/>
                </a:solidFill>
              </a:rPr>
              <a:t>from a </a:t>
            </a:r>
            <a:r>
              <a:rPr lang="en-US" sz="2200" b="1" dirty="0">
                <a:solidFill>
                  <a:srgbClr val="112EAC"/>
                </a:solidFill>
              </a:rPr>
              <a:t>smaller</a:t>
            </a:r>
            <a:r>
              <a:rPr lang="en-US" dirty="0">
                <a:solidFill>
                  <a:srgbClr val="2F2A2B"/>
                </a:solidFill>
              </a:rPr>
              <a:t> operand to a </a:t>
            </a:r>
            <a:r>
              <a:rPr lang="en-US" sz="2200" b="1" dirty="0">
                <a:solidFill>
                  <a:srgbClr val="112EAC"/>
                </a:solidFill>
              </a:rPr>
              <a:t>larger</a:t>
            </a:r>
            <a:r>
              <a:rPr lang="en-US" dirty="0">
                <a:solidFill>
                  <a:srgbClr val="2F2A2B"/>
                </a:solidFill>
              </a:rPr>
              <a:t> one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200" b="1" u="sng" dirty="0"/>
              <a:t>Workarounds</a:t>
            </a:r>
            <a:r>
              <a:rPr lang="en-US" sz="2200" dirty="0"/>
              <a:t>:</a:t>
            </a:r>
          </a:p>
          <a:p>
            <a:pPr marL="285750" indent="-285750"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2160" y="3043674"/>
            <a:ext cx="7452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Suppose </a:t>
            </a:r>
            <a:r>
              <a:rPr lang="en-US" b="1" dirty="0">
                <a:solidFill>
                  <a:srgbClr val="112EAC"/>
                </a:solidFill>
              </a:rPr>
              <a:t>count</a:t>
            </a:r>
            <a:r>
              <a:rPr lang="en-US" dirty="0">
                <a:solidFill>
                  <a:srgbClr val="2F2A2B"/>
                </a:solidFill>
              </a:rPr>
              <a:t> (</a:t>
            </a:r>
            <a:r>
              <a:rPr lang="en-US" b="1" dirty="0">
                <a:solidFill>
                  <a:srgbClr val="2F2A2B"/>
                </a:solidFill>
              </a:rPr>
              <a:t>unsigned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b="1" dirty="0">
                <a:solidFill>
                  <a:srgbClr val="2F2A2B"/>
                </a:solidFill>
              </a:rPr>
              <a:t>16 bits</a:t>
            </a:r>
            <a:r>
              <a:rPr lang="en-US" dirty="0">
                <a:solidFill>
                  <a:srgbClr val="2F2A2B"/>
                </a:solidFill>
              </a:rPr>
              <a:t>) must be moved to </a:t>
            </a:r>
            <a:r>
              <a:rPr lang="en-US" b="1" dirty="0">
                <a:solidFill>
                  <a:srgbClr val="112EAC"/>
                </a:solidFill>
              </a:rPr>
              <a:t>ECX</a:t>
            </a:r>
            <a:r>
              <a:rPr lang="en-US" dirty="0">
                <a:solidFill>
                  <a:srgbClr val="2F2A2B"/>
                </a:solidFill>
              </a:rPr>
              <a:t> (32 bits). </a:t>
            </a:r>
          </a:p>
          <a:p>
            <a:pPr marL="285750" indent="-285750">
              <a:buFont typeface="Wingdings" charset="2"/>
              <a:buChar char="§"/>
            </a:pPr>
            <a:r>
              <a:rPr lang="en-US" b="1" u="sng" dirty="0"/>
              <a:t>Trick</a:t>
            </a:r>
            <a:r>
              <a:rPr lang="en-US" dirty="0">
                <a:solidFill>
                  <a:srgbClr val="2F2A2B"/>
                </a:solidFill>
              </a:rPr>
              <a:t>: Set </a:t>
            </a:r>
            <a:r>
              <a:rPr lang="en-US" b="1" dirty="0">
                <a:solidFill>
                  <a:srgbClr val="112EAC"/>
                </a:solidFill>
              </a:rPr>
              <a:t>ECX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b="1" dirty="0">
                <a:solidFill>
                  <a:srgbClr val="00B050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and move </a:t>
            </a:r>
            <a:r>
              <a:rPr lang="en-US" b="1" dirty="0">
                <a:solidFill>
                  <a:srgbClr val="112EAC"/>
                </a:solidFill>
              </a:rPr>
              <a:t>count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to </a:t>
            </a:r>
            <a:r>
              <a:rPr lang="en-US" b="1" dirty="0">
                <a:solidFill>
                  <a:srgbClr val="112EAC"/>
                </a:solidFill>
              </a:rPr>
              <a:t>CX</a:t>
            </a:r>
            <a:r>
              <a:rPr lang="en-US" dirty="0">
                <a:solidFill>
                  <a:srgbClr val="112EAC"/>
                </a:solidFill>
              </a:rPr>
              <a:t>:</a:t>
            </a:r>
            <a:endParaRPr lang="en-US" dirty="0">
              <a:solidFill>
                <a:srgbClr val="112EAC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7" y="3918121"/>
            <a:ext cx="1957261" cy="13463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39240" y="5841817"/>
            <a:ext cx="87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What happens if we try the same approach with a signed integer equal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-16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70320" y="3555821"/>
            <a:ext cx="3947160" cy="1630365"/>
            <a:chOff x="6126480" y="4060276"/>
            <a:chExt cx="3947160" cy="1630365"/>
          </a:xfrm>
        </p:grpSpPr>
        <p:sp>
          <p:nvSpPr>
            <p:cNvPr id="9" name="TextBox 8"/>
            <p:cNvSpPr txBox="1"/>
            <p:nvPr/>
          </p:nvSpPr>
          <p:spPr>
            <a:xfrm>
              <a:off x="6126480" y="4414217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00000000</a:t>
              </a:r>
              <a:r>
                <a:rPr lang="en-US" dirty="0">
                  <a:solidFill>
                    <a:srgbClr val="00B050"/>
                  </a:solidFill>
                </a:rPr>
                <a:t>00000000</a:t>
              </a:r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0676" y="4983702"/>
              <a:ext cx="225876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00000001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265196" y="5324934"/>
              <a:ext cx="1627357" cy="365707"/>
              <a:chOff x="9563611" y="5237237"/>
              <a:chExt cx="1627357" cy="36570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0108622" y="5264390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cx</a:t>
                </a:r>
                <a:endParaRPr lang="en-US" sz="16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563611" y="5237237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 err="1">
                    <a:solidFill>
                      <a:srgbClr val="C00000"/>
                    </a:solidFill>
                    <a:latin typeface="Courier New" charset="0"/>
                  </a:rPr>
                  <a:t>ch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0759440" y="5245728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  <a:latin typeface="Courier New" charset="0"/>
                  </a:rPr>
                  <a:t>cl</a:t>
                </a:r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7801395" y="4060276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70320" y="5234365"/>
            <a:ext cx="3947160" cy="656623"/>
            <a:chOff x="6370320" y="5234365"/>
            <a:chExt cx="3947160" cy="656623"/>
          </a:xfrm>
        </p:grpSpPr>
        <p:sp>
          <p:nvSpPr>
            <p:cNvPr id="18" name="TextBox 17"/>
            <p:cNvSpPr txBox="1"/>
            <p:nvPr/>
          </p:nvSpPr>
          <p:spPr>
            <a:xfrm>
              <a:off x="6370320" y="5234365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00000000</a:t>
              </a:r>
              <a:r>
                <a:rPr lang="en-US" dirty="0">
                  <a:solidFill>
                    <a:srgbClr val="00B050"/>
                  </a:solidFill>
                </a:rPr>
                <a:t>00000000</a:t>
              </a:r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00000001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40564" y="5552434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678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C2439-F97A-EF47-901E-3CCC0CE4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8B51-1CE6-9D49-BD20-46A8E428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B5EE8-1EDF-6E4D-98D2-1C4B9943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C6353A-F4B8-3740-A4D9-B9090CF580DB}"/>
              </a:ext>
            </a:extLst>
          </p:cNvPr>
          <p:cNvGrpSpPr/>
          <p:nvPr/>
        </p:nvGrpSpPr>
        <p:grpSpPr>
          <a:xfrm>
            <a:off x="5344402" y="1115550"/>
            <a:ext cx="4027547" cy="1780980"/>
            <a:chOff x="6126480" y="4060276"/>
            <a:chExt cx="4027547" cy="17809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EA3159-F649-0C42-B405-B85C5F864393}"/>
                </a:ext>
              </a:extLst>
            </p:cNvPr>
            <p:cNvSpPr txBox="1"/>
            <p:nvPr/>
          </p:nvSpPr>
          <p:spPr>
            <a:xfrm>
              <a:off x="6126480" y="4414217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00000000</a:t>
              </a:r>
              <a:r>
                <a:rPr lang="en-US" dirty="0">
                  <a:solidFill>
                    <a:srgbClr val="00B050"/>
                  </a:solidFill>
                </a:rPr>
                <a:t>00000000</a:t>
              </a:r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92D82F-07F6-5C4C-A379-EAD642E73C54}"/>
                </a:ext>
              </a:extLst>
            </p:cNvPr>
            <p:cNvSpPr txBox="1"/>
            <p:nvPr/>
          </p:nvSpPr>
          <p:spPr>
            <a:xfrm>
              <a:off x="7895259" y="4982755"/>
              <a:ext cx="225876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00000001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BF4E7A-9609-994D-8E8C-61CAC2DC0BDA}"/>
                </a:ext>
              </a:extLst>
            </p:cNvPr>
            <p:cNvGrpSpPr/>
            <p:nvPr/>
          </p:nvGrpSpPr>
          <p:grpSpPr>
            <a:xfrm>
              <a:off x="8176664" y="5263923"/>
              <a:ext cx="1647542" cy="577333"/>
              <a:chOff x="10475079" y="5176226"/>
              <a:chExt cx="1647542" cy="57733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5AE73F-ECE2-5849-A15F-6F50A3F94AA9}"/>
                  </a:ext>
                </a:extLst>
              </p:cNvPr>
              <p:cNvSpPr/>
              <p:nvPr/>
            </p:nvSpPr>
            <p:spPr>
              <a:xfrm>
                <a:off x="10975204" y="5415005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cx</a:t>
                </a:r>
                <a:endParaRPr lang="en-US" sz="1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4A7393-A244-744B-839E-4EA6C36DAAC5}"/>
                  </a:ext>
                </a:extLst>
              </p:cNvPr>
              <p:cNvSpPr/>
              <p:nvPr/>
            </p:nvSpPr>
            <p:spPr>
              <a:xfrm>
                <a:off x="10475079" y="5176226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 err="1">
                    <a:solidFill>
                      <a:srgbClr val="C00000"/>
                    </a:solidFill>
                    <a:latin typeface="Courier New" charset="0"/>
                  </a:rPr>
                  <a:t>ch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DC78F0-3D35-594E-AF0E-7A2F9A25980E}"/>
                  </a:ext>
                </a:extLst>
              </p:cNvPr>
              <p:cNvSpPr/>
              <p:nvPr/>
            </p:nvSpPr>
            <p:spPr>
              <a:xfrm>
                <a:off x="11691093" y="5264390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  <a:latin typeface="Courier New" charset="0"/>
                  </a:rPr>
                  <a:t>cl</a:t>
                </a:r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FD2513-9955-3F4F-8287-4CD091F759F1}"/>
                </a:ext>
              </a:extLst>
            </p:cNvPr>
            <p:cNvSpPr/>
            <p:nvPr/>
          </p:nvSpPr>
          <p:spPr>
            <a:xfrm>
              <a:off x="7801395" y="4060276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0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1621" y="1845855"/>
            <a:ext cx="350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Sign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extension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112EAC"/>
                </a:solidFill>
              </a:rPr>
              <a:t>problem</a:t>
            </a:r>
            <a:r>
              <a:rPr lang="en-US" b="1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2411861"/>
            <a:ext cx="87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What happens if we try the same approach with a signed integer equal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-16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20" y="3028693"/>
            <a:ext cx="8101720" cy="15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5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909E7-8817-D148-B288-130D08502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CC409-8F7D-1E4F-A759-193875EE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C4061-D2A2-5148-86F8-2110C38E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5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1621" y="1845855"/>
            <a:ext cx="350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Sign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extension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112EAC"/>
                </a:solidFill>
              </a:rPr>
              <a:t>problem</a:t>
            </a:r>
            <a:r>
              <a:rPr lang="en-US" b="1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40" y="3785177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If we had filled </a:t>
            </a:r>
            <a:r>
              <a:rPr lang="en-US" b="1" dirty="0">
                <a:solidFill>
                  <a:srgbClr val="112EAC"/>
                </a:solidFill>
              </a:rPr>
              <a:t>ECX</a:t>
            </a:r>
            <a:r>
              <a:rPr lang="en-US" dirty="0">
                <a:solidFill>
                  <a:srgbClr val="2F2A2B"/>
                </a:solidFill>
              </a:rPr>
              <a:t> first with </a:t>
            </a:r>
            <a:r>
              <a:rPr lang="en-US" dirty="0" err="1">
                <a:solidFill>
                  <a:srgbClr val="2F2A2B"/>
                </a:solidFill>
              </a:rPr>
              <a:t>FFFFFFFFh</a:t>
            </a:r>
            <a:r>
              <a:rPr lang="en-US" dirty="0">
                <a:solidFill>
                  <a:srgbClr val="2F2A2B"/>
                </a:solidFill>
              </a:rPr>
              <a:t> and then copied </a:t>
            </a:r>
            <a:r>
              <a:rPr lang="en-US" b="1" dirty="0" err="1">
                <a:solidFill>
                  <a:srgbClr val="112EAC"/>
                </a:solidFill>
              </a:rPr>
              <a:t>signedVal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b="1" dirty="0">
                <a:solidFill>
                  <a:srgbClr val="112EAC"/>
                </a:solidFill>
              </a:rPr>
              <a:t>CX</a:t>
            </a:r>
            <a:r>
              <a:rPr lang="en-US" dirty="0">
                <a:solidFill>
                  <a:srgbClr val="2F2A2B"/>
                </a:solidFill>
              </a:rPr>
              <a:t>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4732" y="4543758"/>
            <a:ext cx="5808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mov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ecx,FFFFFFFFh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" charset="0"/>
            </a:endParaRP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mov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cx,signedVal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            ; ECX = FFFFFFF0h (-16)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1360" y="5585999"/>
            <a:ext cx="6833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  <a:latin typeface="Helvetica" charset="0"/>
              </a:rPr>
              <a:t>MOVZX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instructions to deal with both unsigned and signed integers.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302" y="2367018"/>
            <a:ext cx="5067207" cy="128752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757160" y="3916377"/>
            <a:ext cx="3947160" cy="1616495"/>
            <a:chOff x="8061960" y="4020363"/>
            <a:chExt cx="3947160" cy="1616495"/>
          </a:xfrm>
        </p:grpSpPr>
        <p:sp>
          <p:nvSpPr>
            <p:cNvPr id="12" name="TextBox 11"/>
            <p:cNvSpPr txBox="1"/>
            <p:nvPr/>
          </p:nvSpPr>
          <p:spPr>
            <a:xfrm>
              <a:off x="8061960" y="4450504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1111</a:t>
              </a:r>
              <a:r>
                <a:rPr lang="en-US" dirty="0">
                  <a:solidFill>
                    <a:srgbClr val="C00000"/>
                  </a:solidFill>
                </a:rPr>
                <a:t>1111</a:t>
              </a:r>
              <a:r>
                <a:rPr lang="en-US" dirty="0">
                  <a:solidFill>
                    <a:srgbClr val="7030A0"/>
                  </a:solidFill>
                </a:rPr>
                <a:t>1111</a:t>
              </a:r>
              <a:r>
                <a:rPr lang="en-US" b="1" dirty="0">
                  <a:solidFill>
                    <a:schemeClr val="tx1"/>
                  </a:solidFill>
                </a:rPr>
                <a:t>1111</a:t>
              </a:r>
              <a:r>
                <a:rPr lang="en-US" dirty="0">
                  <a:solidFill>
                    <a:srgbClr val="00B050"/>
                  </a:solidFill>
                </a:rPr>
                <a:t>1111</a:t>
              </a:r>
              <a:r>
                <a:rPr lang="en-US" dirty="0">
                  <a:solidFill>
                    <a:srgbClr val="FFC000"/>
                  </a:solidFill>
                </a:rPr>
                <a:t>1111</a:t>
              </a:r>
              <a:r>
                <a:rPr lang="en-US" dirty="0">
                  <a:solidFill>
                    <a:srgbClr val="FF0000"/>
                  </a:solidFill>
                </a:rPr>
                <a:t>1111</a:t>
              </a:r>
              <a:r>
                <a:rPr lang="en-US" dirty="0">
                  <a:solidFill>
                    <a:srgbClr val="112EAC"/>
                  </a:solidFill>
                </a:rPr>
                <a:t>1111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66189" y="4938356"/>
              <a:ext cx="225876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1111</a:t>
              </a:r>
              <a:r>
                <a:rPr lang="en-US" dirty="0">
                  <a:solidFill>
                    <a:srgbClr val="FFC000"/>
                  </a:solidFill>
                </a:rPr>
                <a:t>1111</a:t>
              </a:r>
              <a:r>
                <a:rPr lang="en-US" dirty="0">
                  <a:solidFill>
                    <a:srgbClr val="FF0000"/>
                  </a:solidFill>
                </a:rPr>
                <a:t>1111</a:t>
              </a:r>
              <a:r>
                <a:rPr lang="en-US" dirty="0">
                  <a:solidFill>
                    <a:srgbClr val="112EAC"/>
                  </a:solidFill>
                </a:rPr>
                <a:t>0000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9418669" y="5245151"/>
              <a:ext cx="1374514" cy="391707"/>
              <a:chOff x="8857193" y="5219304"/>
              <a:chExt cx="1374514" cy="39170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330488" y="5272457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cx</a:t>
                </a:r>
                <a:endParaRPr lang="en-US" sz="16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857193" y="5219304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 err="1">
                    <a:solidFill>
                      <a:srgbClr val="FF0000"/>
                    </a:solidFill>
                    <a:latin typeface="Courier New" charset="0"/>
                  </a:rPr>
                  <a:t>ch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800179" y="5226927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  <a:latin typeface="Courier New" charset="0"/>
                  </a:rPr>
                  <a:t>cl</a:t>
                </a:r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9736875" y="4020363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758474" y="5502492"/>
            <a:ext cx="3947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1111</a:t>
            </a:r>
            <a:r>
              <a:rPr lang="en-US" dirty="0">
                <a:solidFill>
                  <a:srgbClr val="C00000"/>
                </a:solidFill>
              </a:rPr>
              <a:t>1111</a:t>
            </a:r>
            <a:r>
              <a:rPr lang="en-US" dirty="0">
                <a:solidFill>
                  <a:srgbClr val="7030A0"/>
                </a:solidFill>
              </a:rPr>
              <a:t>1111</a:t>
            </a:r>
            <a:r>
              <a:rPr lang="en-US" b="1" dirty="0">
                <a:solidFill>
                  <a:schemeClr val="tx1"/>
                </a:solidFill>
              </a:rPr>
              <a:t>1111</a:t>
            </a:r>
            <a:r>
              <a:rPr lang="en-US" dirty="0">
                <a:solidFill>
                  <a:srgbClr val="00B050"/>
                </a:solidFill>
              </a:rPr>
              <a:t>1111</a:t>
            </a:r>
            <a:r>
              <a:rPr lang="en-US" dirty="0">
                <a:solidFill>
                  <a:srgbClr val="FFC000"/>
                </a:solidFill>
              </a:rPr>
              <a:t>1111</a:t>
            </a:r>
            <a:r>
              <a:rPr lang="en-US" dirty="0">
                <a:solidFill>
                  <a:srgbClr val="FF0000"/>
                </a:solidFill>
              </a:rPr>
              <a:t>1111</a:t>
            </a:r>
            <a:r>
              <a:rPr lang="en-US" dirty="0">
                <a:solidFill>
                  <a:srgbClr val="112EAC"/>
                </a:solidFill>
              </a:rPr>
              <a:t>0000</a:t>
            </a:r>
          </a:p>
        </p:txBody>
      </p:sp>
    </p:spTree>
    <p:extLst>
      <p:ext uri="{BB962C8B-B14F-4D97-AF65-F5344CB8AC3E}">
        <p14:creationId xmlns:p14="http://schemas.microsoft.com/office/powerpoint/2010/main" val="33266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2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Zero Extension (</a:t>
            </a:r>
            <a:r>
              <a:rPr lang="en-US" altLang="en-US" sz="3200" dirty="0">
                <a:solidFill>
                  <a:srgbClr val="112EAC"/>
                </a:solidFill>
              </a:rPr>
              <a:t>MOVZX</a:t>
            </a:r>
            <a:r>
              <a:rPr lang="en-US" altLang="en-US" sz="4000" dirty="0">
                <a:solidFill>
                  <a:srgbClr val="112EAC"/>
                </a:solidFill>
              </a:rPr>
              <a:t> )</a:t>
            </a:r>
          </a:p>
        </p:txBody>
      </p:sp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1203960" y="1798320"/>
            <a:ext cx="515112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MOVZX </a:t>
            </a:r>
            <a:r>
              <a:rPr lang="en-US" altLang="en-US" sz="2000" dirty="0">
                <a:latin typeface="+mn-lt"/>
              </a:rPr>
              <a:t>instruction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When you copy a smaller value into a larger destination, </a:t>
            </a:r>
          </a:p>
          <a:p>
            <a:pPr marL="1085850" lvl="1" indent="-342900" eaLnBrk="1" hangingPunct="1">
              <a:lnSpc>
                <a:spcPct val="150000"/>
              </a:lnSpc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MOVZX</a:t>
            </a:r>
            <a:r>
              <a:rPr lang="en-US" altLang="en-US" sz="1800" dirty="0">
                <a:latin typeface="+mn-lt"/>
              </a:rPr>
              <a:t> instruction fills (extends)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the upper half </a:t>
            </a:r>
            <a:r>
              <a:rPr lang="en-US" altLang="en-US" sz="1800" dirty="0">
                <a:latin typeface="+mn-lt"/>
              </a:rPr>
              <a:t>of the destination with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zeros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09" y="2004651"/>
            <a:ext cx="3257710" cy="974845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054849" y="4758116"/>
            <a:ext cx="6477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bl,10001111b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Courier New" charset="0"/>
              </a:rPr>
              <a:t>movzx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ax,bl</a:t>
            </a:r>
            <a:r>
              <a:rPr lang="en-US" altLang="en-US" sz="1800" b="1" dirty="0">
                <a:latin typeface="Courier New" charset="0"/>
              </a:rPr>
              <a:t>     ; zero-extension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526009" y="3818251"/>
            <a:ext cx="4495800" cy="2417971"/>
            <a:chOff x="7526009" y="3818251"/>
            <a:chExt cx="4495800" cy="2417971"/>
          </a:xfrm>
        </p:grpSpPr>
        <p:sp>
          <p:nvSpPr>
            <p:cNvPr id="3" name="Rectangle 2"/>
            <p:cNvSpPr/>
            <p:nvPr/>
          </p:nvSpPr>
          <p:spPr>
            <a:xfrm>
              <a:off x="7945115" y="5928445"/>
              <a:ext cx="2705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>
                  <a:solidFill>
                    <a:srgbClr val="C00000"/>
                  </a:solidFill>
                </a:rPr>
                <a:t>The destination must be a register.</a:t>
              </a:r>
              <a:endParaRPr lang="en-US" altLang="en-US" sz="1400" dirty="0">
                <a:solidFill>
                  <a:srgbClr val="C0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26009" y="3818251"/>
              <a:ext cx="4495800" cy="2109942"/>
              <a:chOff x="7526009" y="3818251"/>
              <a:chExt cx="4495800" cy="2109942"/>
            </a:xfrm>
          </p:grpSpPr>
          <p:graphicFrame>
            <p:nvGraphicFramePr>
              <p:cNvPr id="10" name="Object 5"/>
              <p:cNvGraphicFramePr>
                <a:graphicFrameLocks noChangeAspect="1"/>
              </p:cNvGraphicFramePr>
              <p:nvPr/>
            </p:nvGraphicFramePr>
            <p:xfrm>
              <a:off x="7526009" y="3818251"/>
              <a:ext cx="4495800" cy="1981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6" name="VISIO" r:id="rId5" imgW="2929128" imgH="1188720" progId="Visio.Drawing.6">
                      <p:embed/>
                    </p:oleObj>
                  </mc:Choice>
                  <mc:Fallback>
                    <p:oleObj name="VISIO" r:id="rId5" imgW="2929128" imgH="1188720" progId="Visio.Drawing.6">
                      <p:embed/>
                      <p:pic>
                        <p:nvPicPr>
                          <p:cNvPr id="1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-3510" t="-4320" b="-8011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26009" y="3818251"/>
                            <a:ext cx="4495800" cy="1981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" name="Rectangle 4"/>
              <p:cNvSpPr/>
              <p:nvPr/>
            </p:nvSpPr>
            <p:spPr>
              <a:xfrm>
                <a:off x="9011903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ax</a:t>
                </a:r>
                <a:endParaRPr lang="en-US" sz="16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278798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ah</a:t>
                </a:r>
                <a:endParaRPr lang="en-US" sz="16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741838" y="558963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al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25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B3333-26AC-EC47-B701-D27454B43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7410-144E-7B49-BAE6-071E2EBD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965C7-E390-3C45-A8E7-5C2CFA5B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5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Zero Extension (</a:t>
            </a:r>
            <a:r>
              <a:rPr lang="en-US" altLang="en-US" sz="3200" dirty="0">
                <a:solidFill>
                  <a:srgbClr val="112EAC"/>
                </a:solidFill>
              </a:rPr>
              <a:t>MOVZX</a:t>
            </a:r>
            <a:r>
              <a:rPr lang="en-US" altLang="en-US" sz="4000" dirty="0">
                <a:solidFill>
                  <a:srgbClr val="112EAC"/>
                </a:solidFill>
              </a:rPr>
              <a:t>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77062"/>
            <a:ext cx="9121140" cy="3794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0962" y="2898460"/>
            <a:ext cx="7049718" cy="76461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200962" y="5099994"/>
            <a:ext cx="7049718" cy="84107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18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490D4D-2760-764B-848A-A2FE3FD245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Sign Extension </a:t>
            </a:r>
            <a:r>
              <a:rPr lang="en-US" altLang="en-US" sz="3200" b="1" dirty="0">
                <a:solidFill>
                  <a:srgbClr val="112EAC"/>
                </a:solidFill>
              </a:rPr>
              <a:t>(MOVSX</a:t>
            </a:r>
            <a:r>
              <a:rPr lang="en-US" altLang="en-US" sz="3200" dirty="0">
                <a:solidFill>
                  <a:srgbClr val="112EAC"/>
                </a:solidFill>
              </a:rPr>
              <a:t> </a:t>
            </a:r>
            <a:r>
              <a:rPr lang="en-US" altLang="en-US" sz="3200" b="1" dirty="0">
                <a:solidFill>
                  <a:srgbClr val="112EAC"/>
                </a:solidFill>
              </a:rPr>
              <a:t>)</a:t>
            </a:r>
            <a:endParaRPr lang="en-US" altLang="en-US" sz="3200" dirty="0">
              <a:solidFill>
                <a:srgbClr val="112EAC"/>
              </a:solidFill>
            </a:endParaRP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219200" y="1841714"/>
            <a:ext cx="463296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MOVSX</a:t>
            </a:r>
            <a:r>
              <a:rPr lang="en-US" altLang="en-US" sz="1800" dirty="0">
                <a:latin typeface="+mn-lt"/>
              </a:rPr>
              <a:t> instruction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It fills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the upper half </a:t>
            </a:r>
            <a:r>
              <a:rPr lang="en-US" altLang="en-US" sz="1800" dirty="0">
                <a:latin typeface="+mn-lt"/>
              </a:rPr>
              <a:t>of the destination with a copy of the </a:t>
            </a:r>
            <a:r>
              <a:rPr lang="en-US" altLang="en-US" sz="1800" dirty="0">
                <a:solidFill>
                  <a:srgbClr val="00B050"/>
                </a:solidFill>
                <a:latin typeface="+mn-lt"/>
              </a:rPr>
              <a:t>source operand's sign bit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91" y="2090679"/>
            <a:ext cx="3396989" cy="997529"/>
          </a:xfrm>
          <a:prstGeom prst="rect">
            <a:avLst/>
          </a:prstGeom>
        </p:spPr>
      </p:pic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1905000" y="3037452"/>
            <a:ext cx="4876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mov bl,10001111b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movsx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b="1" dirty="0" err="1">
                <a:latin typeface="+mn-lt"/>
              </a:rPr>
              <a:t>ax,bl</a:t>
            </a:r>
            <a:r>
              <a:rPr lang="en-US" altLang="en-US" sz="1800" b="1" dirty="0">
                <a:latin typeface="+mn-lt"/>
              </a:rPr>
              <a:t>       ; sign extension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67200" y="3788093"/>
            <a:ext cx="4648200" cy="2382341"/>
            <a:chOff x="3535680" y="3970973"/>
            <a:chExt cx="4648200" cy="2382341"/>
          </a:xfrm>
        </p:grpSpPr>
        <p:graphicFrame>
          <p:nvGraphicFramePr>
            <p:cNvPr id="12295" name="Object 6"/>
            <p:cNvGraphicFramePr>
              <a:graphicFrameLocks noChangeAspect="1"/>
            </p:cNvGraphicFramePr>
            <p:nvPr/>
          </p:nvGraphicFramePr>
          <p:xfrm>
            <a:off x="3535680" y="3970973"/>
            <a:ext cx="4648200" cy="198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" name="VISIO" r:id="rId4" imgW="2929128" imgH="1188720" progId="Visio.Drawing.6">
                    <p:embed/>
                  </p:oleObj>
                </mc:Choice>
                <mc:Fallback>
                  <p:oleObj name="VISIO" r:id="rId4" imgW="2929128" imgH="1188720" progId="Visio.Drawing.6">
                    <p:embed/>
                    <p:pic>
                      <p:nvPicPr>
                        <p:cNvPr id="1229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391" t="-4173" b="-4347"/>
                        <a:stretch>
                          <a:fillRect/>
                        </a:stretch>
                      </p:blipFill>
                      <p:spPr bwMode="auto">
                        <a:xfrm>
                          <a:off x="3535680" y="3970973"/>
                          <a:ext cx="4648200" cy="198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/>
            <p:cNvSpPr/>
            <p:nvPr/>
          </p:nvSpPr>
          <p:spPr>
            <a:xfrm>
              <a:off x="4155323" y="6045537"/>
              <a:ext cx="2705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solidFill>
                    <a:srgbClr val="C00000"/>
                  </a:solidFill>
                </a:rPr>
                <a:t>The destination must be a register.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43400" y="5783010"/>
              <a:ext cx="1894568" cy="353794"/>
              <a:chOff x="8278798" y="5574399"/>
              <a:chExt cx="1894568" cy="35379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9011903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ax</a:t>
                </a:r>
                <a:endParaRPr lang="en-US" sz="16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278798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ah</a:t>
                </a:r>
                <a:endParaRPr lang="en-US" sz="16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741838" y="558963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al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93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490D4D-2760-764B-848A-A2FE3FD245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Sign Extension </a:t>
            </a:r>
            <a:r>
              <a:rPr lang="en-US" altLang="en-US" sz="3200" b="1" dirty="0">
                <a:solidFill>
                  <a:srgbClr val="112EAC"/>
                </a:solidFill>
              </a:rPr>
              <a:t>(MOVSX</a:t>
            </a:r>
            <a:r>
              <a:rPr lang="en-US" altLang="en-US" sz="3200" dirty="0">
                <a:solidFill>
                  <a:srgbClr val="112EAC"/>
                </a:solidFill>
              </a:rPr>
              <a:t> </a:t>
            </a:r>
            <a:r>
              <a:rPr lang="en-US" altLang="en-US" sz="3200" b="1" dirty="0">
                <a:solidFill>
                  <a:srgbClr val="112EAC"/>
                </a:solidFill>
              </a:rPr>
              <a:t>)</a:t>
            </a:r>
            <a:endParaRPr lang="en-US" altLang="en-US" sz="3200" dirty="0">
              <a:solidFill>
                <a:srgbClr val="112EA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41120" y="1971937"/>
            <a:ext cx="9328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In the following example,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hexadecimal value moved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BX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A69B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so the leading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“A”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digit tells us that the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highest bit is 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9587" y="32707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bx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A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69Bh</a:t>
            </a:r>
          </a:p>
          <a:p>
            <a:r>
              <a:rPr lang="en-US" dirty="0" err="1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eax,bx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		; EAX = FFFFA69Bh</a:t>
            </a:r>
          </a:p>
          <a:p>
            <a:r>
              <a:rPr lang="en-US" dirty="0" err="1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edx,bl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		; EDX = FFFFFF9Bh</a:t>
            </a:r>
          </a:p>
          <a:p>
            <a:r>
              <a:rPr lang="en-US" dirty="0" err="1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cx,bl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		; CX = FF9Bh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1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490D4D-2760-764B-848A-A2FE3FD245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  <a:endParaRPr lang="en-US" altLang="en-US" sz="3200" dirty="0">
              <a:solidFill>
                <a:srgbClr val="112EAC"/>
              </a:solidFill>
            </a:endParaRP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219200" y="1841714"/>
            <a:ext cx="46329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MOV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ZX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vs. MOV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SX</a:t>
            </a:r>
            <a:endParaRPr lang="en-US" altLang="en-US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928821" y="3467747"/>
            <a:ext cx="4648200" cy="2165831"/>
            <a:chOff x="3535680" y="3970973"/>
            <a:chExt cx="4648200" cy="2165831"/>
          </a:xfrm>
        </p:grpSpPr>
        <p:graphicFrame>
          <p:nvGraphicFramePr>
            <p:cNvPr id="12295" name="Object 6"/>
            <p:cNvGraphicFramePr>
              <a:graphicFrameLocks noChangeAspect="1"/>
            </p:cNvGraphicFramePr>
            <p:nvPr/>
          </p:nvGraphicFramePr>
          <p:xfrm>
            <a:off x="3535680" y="3970973"/>
            <a:ext cx="4648200" cy="198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VISIO" r:id="rId3" imgW="2929128" imgH="1188720" progId="Visio.Drawing.6">
                    <p:embed/>
                  </p:oleObj>
                </mc:Choice>
                <mc:Fallback>
                  <p:oleObj name="VISIO" r:id="rId3" imgW="2929128" imgH="1188720" progId="Visio.Drawing.6">
                    <p:embed/>
                    <p:pic>
                      <p:nvPicPr>
                        <p:cNvPr id="1229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391" t="-4173" b="-4347"/>
                        <a:stretch>
                          <a:fillRect/>
                        </a:stretch>
                      </p:blipFill>
                      <p:spPr bwMode="auto">
                        <a:xfrm>
                          <a:off x="3535680" y="3970973"/>
                          <a:ext cx="4648200" cy="198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Group 4"/>
            <p:cNvGrpSpPr/>
            <p:nvPr/>
          </p:nvGrpSpPr>
          <p:grpSpPr>
            <a:xfrm>
              <a:off x="4343400" y="5783010"/>
              <a:ext cx="1894568" cy="353794"/>
              <a:chOff x="8278798" y="5574399"/>
              <a:chExt cx="1894568" cy="35379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9011903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ax</a:t>
                </a:r>
                <a:endParaRPr lang="en-US" sz="16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278798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ah</a:t>
                </a:r>
                <a:endParaRPr lang="en-US" sz="16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741838" y="558963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al</a:t>
                </a:r>
                <a:endParaRPr lang="en-US" sz="1600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219200" y="3538876"/>
            <a:ext cx="4495800" cy="2109942"/>
            <a:chOff x="7526009" y="3818251"/>
            <a:chExt cx="4495800" cy="2109942"/>
          </a:xfrm>
        </p:grpSpPr>
        <p:graphicFrame>
          <p:nvGraphicFramePr>
            <p:cNvPr id="20" name="Object 5"/>
            <p:cNvGraphicFramePr>
              <a:graphicFrameLocks noChangeAspect="1"/>
            </p:cNvGraphicFramePr>
            <p:nvPr/>
          </p:nvGraphicFramePr>
          <p:xfrm>
            <a:off x="7526009" y="3818251"/>
            <a:ext cx="4495800" cy="198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VISIO" r:id="rId5" imgW="2929128" imgH="1188720" progId="Visio.Drawing.6">
                    <p:embed/>
                  </p:oleObj>
                </mc:Choice>
                <mc:Fallback>
                  <p:oleObj name="VISIO" r:id="rId5" imgW="2929128" imgH="1188720" progId="Visio.Drawing.6">
                    <p:embed/>
                    <p:pic>
                      <p:nvPicPr>
                        <p:cNvPr id="2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510" t="-4320" b="-8011"/>
                        <a:stretch>
                          <a:fillRect/>
                        </a:stretch>
                      </p:blipFill>
                      <p:spPr bwMode="auto">
                        <a:xfrm>
                          <a:off x="7526009" y="3818251"/>
                          <a:ext cx="4495800" cy="198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9011903" y="557439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>
                  <a:latin typeface="Courier New" charset="0"/>
                </a:rPr>
                <a:t>ax</a:t>
              </a:r>
              <a:endParaRPr lang="en-US" sz="16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78798" y="557439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>
                  <a:latin typeface="Courier New" charset="0"/>
                </a:rPr>
                <a:t>ah</a:t>
              </a:r>
              <a:endParaRPr lang="en-US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741838" y="558963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>
                  <a:latin typeface="Courier New" charset="0"/>
                </a:rPr>
                <a:t>al</a:t>
              </a:r>
              <a:endParaRPr lang="en-US" sz="16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2949712" y="2905751"/>
            <a:ext cx="1020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MOV</a:t>
            </a:r>
            <a:r>
              <a:rPr lang="en-US" altLang="en-US" sz="2400" dirty="0">
                <a:solidFill>
                  <a:srgbClr val="C00000"/>
                </a:solidFill>
              </a:rPr>
              <a:t>ZX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972211" y="2900771"/>
            <a:ext cx="96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MOV</a:t>
            </a:r>
            <a:r>
              <a:rPr lang="en-US" altLang="en-US" sz="2400" dirty="0">
                <a:solidFill>
                  <a:srgbClr val="C00000"/>
                </a:solidFill>
              </a:rPr>
              <a:t>SX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14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24D6F-BA5A-5D44-B491-0FE0CF6F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DDCDD-2B11-0B43-B7DF-533AFC37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C98C4-E5C4-1E4D-B9BA-110D97A9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5AF1B4-5885-9C43-82C2-63AED228D6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XCHG Instruction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1310640" y="1786675"/>
            <a:ext cx="893064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exchanges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u="sng" dirty="0">
                <a:latin typeface="+mn-lt"/>
              </a:rPr>
              <a:t>values of two operands</a:t>
            </a:r>
            <a:r>
              <a:rPr lang="en-US" altLang="en-US" sz="1800" dirty="0">
                <a:latin typeface="+mn-lt"/>
              </a:rPr>
              <a:t>.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At least one operand must be a register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No </a:t>
            </a:r>
            <a:r>
              <a:rPr lang="en-US" altLang="en-US" b="1" u="sng" dirty="0">
                <a:solidFill>
                  <a:srgbClr val="C00000"/>
                </a:solidFill>
                <a:latin typeface="+mn-lt"/>
              </a:rPr>
              <a:t>immediate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operands are permitted</a:t>
            </a:r>
            <a:r>
              <a:rPr lang="en-US" altLang="en-US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901868"/>
            <a:ext cx="2103120" cy="9418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2989" y="3545860"/>
            <a:ext cx="6096000" cy="5825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 err="1"/>
              <a:t>ah,al</a:t>
            </a:r>
            <a:r>
              <a:rPr lang="en-US" altLang="en-US" dirty="0"/>
              <a:t>	; exchange 8-bit </a:t>
            </a:r>
            <a:r>
              <a:rPr lang="en-US" altLang="en-US" dirty="0" err="1"/>
              <a:t>regs</a:t>
            </a: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 err="1"/>
              <a:t>ax,bx</a:t>
            </a:r>
            <a:r>
              <a:rPr lang="en-US" altLang="en-US" dirty="0"/>
              <a:t>	; exchange 16-bit </a:t>
            </a:r>
            <a:r>
              <a:rPr lang="en-US" altLang="en-US" dirty="0" err="1"/>
              <a:t>regs</a:t>
            </a:r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412989" y="4166246"/>
            <a:ext cx="6096000" cy="14966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 err="1"/>
              <a:t>eax,ebx</a:t>
            </a:r>
            <a:r>
              <a:rPr lang="en-US" altLang="en-US" dirty="0"/>
              <a:t>	; exchange 32-bit </a:t>
            </a:r>
            <a:r>
              <a:rPr lang="en-US" altLang="en-US" dirty="0" err="1"/>
              <a:t>regs</a:t>
            </a: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 err="1"/>
              <a:t>xchg</a:t>
            </a:r>
            <a:r>
              <a:rPr lang="en-US" dirty="0"/>
              <a:t> var1,bx ; exchange 16-bit mem op with BX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var1,var2	</a:t>
            </a:r>
            <a:r>
              <a:rPr lang="en-US" altLang="en-US" dirty="0">
                <a:solidFill>
                  <a:srgbClr val="FF0000"/>
                </a:solidFill>
              </a:rPr>
              <a:t>; error: two memory operands</a:t>
            </a:r>
          </a:p>
        </p:txBody>
      </p:sp>
    </p:spTree>
    <p:extLst>
      <p:ext uri="{BB962C8B-B14F-4D97-AF65-F5344CB8AC3E}">
        <p14:creationId xmlns:p14="http://schemas.microsoft.com/office/powerpoint/2010/main" val="173287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4D4B8-1307-B941-A438-BAA0C19E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F52AB-3587-CC41-89B3-B0B14101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68B81-BC31-A448-9692-F8EB66FD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60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321F2-95CF-404F-8CCC-07B452D15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B102D-3093-894F-B0D9-8DDCD29F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8C631-28C5-B440-94A8-9512CEFF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5265-EC84-854E-9A47-8B1ED1512B6A}"/>
              </a:ext>
            </a:extLst>
          </p:cNvPr>
          <p:cNvSpPr txBox="1"/>
          <p:nvPr/>
        </p:nvSpPr>
        <p:spPr>
          <a:xfrm>
            <a:off x="1927412" y="681318"/>
            <a:ext cx="16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Xchange items </a:t>
            </a:r>
          </a:p>
        </p:txBody>
      </p:sp>
    </p:spTree>
    <p:extLst>
      <p:ext uri="{BB962C8B-B14F-4D97-AF65-F5344CB8AC3E}">
        <p14:creationId xmlns:p14="http://schemas.microsoft.com/office/powerpoint/2010/main" val="426838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7C4D4AD-4E1B-634F-9C7B-AC00A8EB957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Data Transfer Instructions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4900" y="1894952"/>
            <a:ext cx="58674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Operand Types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Instruction Operand Notation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Direct Memory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MOV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Zero &amp; Sign Extension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XCHG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Direct-Offset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97531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5AF1B4-5885-9C43-82C2-63AED228D6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XCHG Instruction</a:t>
            </a:r>
          </a:p>
        </p:txBody>
      </p: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2529840" y="3186910"/>
            <a:ext cx="7620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.data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var1</a:t>
            </a:r>
            <a:r>
              <a:rPr lang="en-US" altLang="en-US" sz="1800" dirty="0">
                <a:latin typeface="+mn-lt"/>
              </a:rPr>
              <a:t> WORD 1000h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var2 </a:t>
            </a:r>
            <a:r>
              <a:rPr lang="en-US" altLang="en-US" sz="1800" dirty="0">
                <a:latin typeface="+mn-lt"/>
              </a:rPr>
              <a:t>WORD 2000h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.code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1310640" y="1786675"/>
            <a:ext cx="893064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exchanges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u="sng" dirty="0">
                <a:latin typeface="+mn-lt"/>
              </a:rPr>
              <a:t>values of two operands</a:t>
            </a:r>
            <a:r>
              <a:rPr lang="en-US" altLang="en-US" sz="1800" dirty="0">
                <a:latin typeface="+mn-lt"/>
              </a:rPr>
              <a:t>.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At least one operand must be a register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No </a:t>
            </a:r>
            <a:r>
              <a:rPr lang="en-US" altLang="en-US" b="1" u="sng" dirty="0">
                <a:solidFill>
                  <a:srgbClr val="C00000"/>
                </a:solidFill>
                <a:latin typeface="+mn-lt"/>
              </a:rPr>
              <a:t>immediate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operands are permitted</a:t>
            </a:r>
            <a:r>
              <a:rPr lang="en-US" altLang="en-US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901868"/>
            <a:ext cx="2103120" cy="9418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29840" y="4400350"/>
            <a:ext cx="16696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ax,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val1</a:t>
            </a:r>
          </a:p>
          <a:p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xchg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ax,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val2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,ax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67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F02EC10-A1C2-C448-8249-DEF357EC1B0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Direct-Offset Operands</a:t>
            </a:r>
          </a:p>
        </p:txBody>
      </p:sp>
      <p:sp>
        <p:nvSpPr>
          <p:cNvPr id="14341" name="Text Box 3"/>
          <p:cNvSpPr txBox="1">
            <a:spLocks noChangeArrowheads="1"/>
          </p:cNvSpPr>
          <p:nvPr/>
        </p:nvSpPr>
        <p:spPr bwMode="auto">
          <a:xfrm>
            <a:off x="2482225" y="2952920"/>
            <a:ext cx="7696200" cy="210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arrayB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10h,20h,30h,40h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al,arrayB</a:t>
            </a:r>
            <a:r>
              <a:rPr lang="en-US" altLang="en-US" sz="1800" dirty="0">
                <a:latin typeface="Courier New" charset="0"/>
              </a:rPr>
              <a:t> 	   ; AL = 10h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al,arrayB+1	   ; AL = 20h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14342" name="Text Box 4"/>
          <p:cNvSpPr txBox="1">
            <a:spLocks noChangeArrowheads="1"/>
          </p:cNvSpPr>
          <p:nvPr/>
        </p:nvSpPr>
        <p:spPr bwMode="auto">
          <a:xfrm>
            <a:off x="1310640" y="1781493"/>
            <a:ext cx="818388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A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constant offset </a:t>
            </a:r>
            <a:r>
              <a:rPr lang="en-US" altLang="en-US" sz="1800" dirty="0">
                <a:latin typeface="+mn-lt"/>
              </a:rPr>
              <a:t>is added to a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 label </a:t>
            </a:r>
            <a:r>
              <a:rPr lang="en-US" altLang="en-US" sz="1800" dirty="0">
                <a:latin typeface="+mn-lt"/>
              </a:rPr>
              <a:t>to produce an </a:t>
            </a:r>
            <a:r>
              <a:rPr lang="en-US" altLang="en-US" sz="1800" b="1" dirty="0">
                <a:latin typeface="+mn-lt"/>
              </a:rPr>
              <a:t>effective address 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EA</a:t>
            </a:r>
            <a:r>
              <a:rPr lang="en-US" altLang="en-US" sz="1800" dirty="0">
                <a:latin typeface="+mn-lt"/>
              </a:rPr>
              <a:t>).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 address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dereferenced</a:t>
            </a:r>
            <a:r>
              <a:rPr lang="en-US" altLang="en-US" sz="1800" dirty="0">
                <a:latin typeface="+mn-lt"/>
              </a:rPr>
              <a:t> to get the </a:t>
            </a:r>
            <a:r>
              <a:rPr lang="en-US" altLang="en-US" sz="1800" b="1" dirty="0">
                <a:latin typeface="+mn-lt"/>
              </a:rPr>
              <a:t>value inside its memory location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4021465" y="5540168"/>
            <a:ext cx="3842375" cy="55399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latin typeface="+mn-lt"/>
              </a:rPr>
              <a:t>Why </a:t>
            </a:r>
            <a:r>
              <a:rPr lang="en-US" altLang="en-US" sz="1800" dirty="0">
                <a:latin typeface="+mn-lt"/>
              </a:rPr>
              <a:t>doesn't 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arrayB+1</a:t>
            </a:r>
            <a:r>
              <a:rPr lang="en-US" altLang="en-US" sz="1800" dirty="0">
                <a:latin typeface="+mn-lt"/>
              </a:rPr>
              <a:t> produce 11h?</a:t>
            </a:r>
          </a:p>
        </p:txBody>
      </p:sp>
      <p:sp>
        <p:nvSpPr>
          <p:cNvPr id="2" name="Rectangle 1"/>
          <p:cNvSpPr/>
          <p:nvPr/>
        </p:nvSpPr>
        <p:spPr>
          <a:xfrm>
            <a:off x="2805273" y="4926406"/>
            <a:ext cx="6584628" cy="2654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,[arrayB+1]</a:t>
            </a:r>
            <a:r>
              <a:rPr lang="en-US" altLang="en-US" dirty="0">
                <a:latin typeface="Courier New" charset="0"/>
              </a:rPr>
              <a:t>	   ; alternative notation</a:t>
            </a:r>
          </a:p>
        </p:txBody>
      </p:sp>
    </p:spTree>
    <p:extLst>
      <p:ext uri="{BB962C8B-B14F-4D97-AF65-F5344CB8AC3E}">
        <p14:creationId xmlns:p14="http://schemas.microsoft.com/office/powerpoint/2010/main" val="24888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 autoUpdateAnimBg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0E9D3B-03E2-C346-88E3-8C2A48728C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2927667" y="2102232"/>
            <a:ext cx="6858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latin typeface="Courier New" charset="0"/>
              </a:rPr>
              <a:t>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arrayD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1,2,3,4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</a:t>
            </a:r>
            <a:r>
              <a:rPr lang="en-US" altLang="en-US" sz="1800" dirty="0">
                <a:latin typeface="Courier New" charset="0"/>
              </a:rPr>
              <a:t>+2]		; AX = 2000h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</a:t>
            </a:r>
            <a:r>
              <a:rPr lang="en-US" altLang="en-US" sz="1800" dirty="0">
                <a:latin typeface="Courier New" charset="0"/>
              </a:rPr>
              <a:t>+4]		; AX = 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,[array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+4]		; EAX = 00000002h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4212430" y="4600704"/>
            <a:ext cx="4288473" cy="995785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Will the following statements assemble?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ax,[arrayW-2]		; ??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,[arrayD+16]	; ??</a:t>
            </a:r>
            <a:endParaRPr lang="en-US" altLang="en-US" sz="2100" dirty="0">
              <a:latin typeface="+mn-lt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Direct-Offset Operands</a:t>
            </a:r>
          </a:p>
        </p:txBody>
      </p:sp>
    </p:spTree>
    <p:extLst>
      <p:ext uri="{BB962C8B-B14F-4D97-AF65-F5344CB8AC3E}">
        <p14:creationId xmlns:p14="http://schemas.microsoft.com/office/powerpoint/2010/main" val="36351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70A6-CC9C-BD48-8358-75C50D64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340991-1330-BB41-A764-2766CF07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264E9-318C-8E49-A3E0-5479772B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90B1C-8596-7048-A968-85704226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26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0E9D3B-03E2-C346-88E3-8C2A48728C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2927667" y="2102232"/>
            <a:ext cx="6858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latin typeface="Courier New" charset="0"/>
              </a:rPr>
              <a:t>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arrayD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1,2,3,4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+0]		; AX = 2000h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+4]		; AX = 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,[array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+8]		; EAX = 00000002h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4212430" y="4600704"/>
            <a:ext cx="4288473" cy="995785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Will the following statements assemble?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ax,[arrayW-2]		; ??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,[arrayD+16]	; ??</a:t>
            </a:r>
            <a:endParaRPr lang="en-US" altLang="en-US" sz="2100" dirty="0">
              <a:latin typeface="+mn-lt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Direct-Offset Operands</a:t>
            </a:r>
          </a:p>
        </p:txBody>
      </p:sp>
    </p:spTree>
    <p:extLst>
      <p:ext uri="{BB962C8B-B14F-4D97-AF65-F5344CB8AC3E}">
        <p14:creationId xmlns:p14="http://schemas.microsoft.com/office/powerpoint/2010/main" val="90957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3B6FB-65F3-5645-BF90-BDD6F8843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35666-9F87-2E45-B358-BE77356D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968A9-54CF-6A41-9439-F342F257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66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80772E-1EF6-4144-9C18-1F5E51E179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203960" y="1676400"/>
            <a:ext cx="1027176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Write a program that rearranges the values of three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doubleword</a:t>
            </a:r>
            <a:r>
              <a:rPr lang="en-US" altLang="en-US" sz="1800" dirty="0">
                <a:latin typeface="+mn-lt"/>
              </a:rPr>
              <a:t>  values in the following array as: </a:t>
            </a:r>
          </a:p>
          <a:p>
            <a:pPr lvl="1" eaLnBrk="1" hangingPunct="1">
              <a:spcBef>
                <a:spcPct val="50000"/>
              </a:spcBef>
              <a:buClr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                                      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   ----------</a:t>
            </a:r>
            <a:r>
              <a:rPr lang="en-US" altLang="en-US" sz="1800" dirty="0">
                <a:solidFill>
                  <a:srgbClr val="112EAC"/>
                </a:solidFill>
                <a:latin typeface="+mn-lt"/>
                <a:sym typeface="Wingdings"/>
              </a:rPr>
              <a:t>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3, 1, 2.</a:t>
            </a:r>
          </a:p>
          <a:p>
            <a:pPr lvl="1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arrayD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1569720" y="4779990"/>
            <a:ext cx="958596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 2: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Exchange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 with the </a:t>
            </a:r>
            <a:r>
              <a:rPr lang="en-US" altLang="en-US" sz="1800" b="1" dirty="0">
                <a:latin typeface="+mn-lt"/>
              </a:rPr>
              <a:t>THIRD</a:t>
            </a:r>
            <a:r>
              <a:rPr lang="en-US" altLang="en-US" sz="1800" dirty="0">
                <a:latin typeface="+mn-lt"/>
              </a:rPr>
              <a:t> array value and copy the value in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 to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array position.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				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569720" y="3207705"/>
            <a:ext cx="91897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171450" indent="-1714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Step1: </a:t>
            </a:r>
            <a:r>
              <a:rPr lang="en-US" altLang="en-US" sz="1800" b="1" dirty="0">
                <a:latin typeface="+mn-lt"/>
              </a:rPr>
              <a:t>copy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value into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b="1" dirty="0">
                <a:latin typeface="+mn-lt"/>
              </a:rPr>
              <a:t>exchange</a:t>
            </a:r>
            <a:r>
              <a:rPr lang="en-US" altLang="en-US" sz="1800" dirty="0">
                <a:latin typeface="+mn-lt"/>
              </a:rPr>
              <a:t> it with the value in </a:t>
            </a:r>
            <a:r>
              <a:rPr lang="en-US" altLang="en-US" sz="1800" b="1" dirty="0">
                <a:latin typeface="+mn-lt"/>
              </a:rPr>
              <a:t>the SECOND position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3810000" y="5562645"/>
            <a:ext cx="2834640" cy="727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,[arrayD+8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 </a:t>
            </a:r>
            <a:r>
              <a:rPr lang="en-US" altLang="en-US" sz="1800" dirty="0" err="1">
                <a:latin typeface="+mn-lt"/>
              </a:rPr>
              <a:t>arrayD,eax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Direct-Offset Operands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00" y="3914725"/>
            <a:ext cx="5628629" cy="832684"/>
            <a:chOff x="3810000" y="3629915"/>
            <a:chExt cx="5628629" cy="832684"/>
          </a:xfrm>
        </p:grpSpPr>
        <p:sp>
          <p:nvSpPr>
            <p:cNvPr id="89095" name="Text Box 7"/>
            <p:cNvSpPr txBox="1">
              <a:spLocks noChangeArrowheads="1"/>
            </p:cNvSpPr>
            <p:nvPr/>
          </p:nvSpPr>
          <p:spPr bwMode="auto">
            <a:xfrm>
              <a:off x="3810000" y="3695680"/>
              <a:ext cx="2834640" cy="7011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>
                  <a:latin typeface="+mn-lt"/>
                </a:rPr>
                <a:t>mov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 </a:t>
              </a:r>
              <a:r>
                <a:rPr lang="en-US" altLang="en-US" sz="1700" dirty="0" err="1">
                  <a:latin typeface="+mn-lt"/>
                </a:rPr>
                <a:t>arrayD</a:t>
              </a:r>
              <a:endParaRPr lang="en-US" altLang="en-US" sz="17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 err="1">
                  <a:latin typeface="+mn-lt"/>
                </a:rPr>
                <a:t>xchg</a:t>
              </a:r>
              <a:r>
                <a:rPr lang="en-US" altLang="en-US" sz="1700" dirty="0">
                  <a:latin typeface="+mn-lt"/>
                </a:rPr>
                <a:t>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[</a:t>
              </a:r>
              <a:r>
                <a:rPr lang="en-US" altLang="en-US" sz="1700" dirty="0">
                  <a:solidFill>
                    <a:srgbClr val="112EAC"/>
                  </a:solidFill>
                  <a:latin typeface="+mn-lt"/>
                </a:rPr>
                <a:t>arrayD+4]</a:t>
              </a:r>
              <a:endParaRPr lang="en-US" altLang="en-US" sz="2100" dirty="0">
                <a:solidFill>
                  <a:srgbClr val="112EAC"/>
                </a:solidFill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9349" y="3629915"/>
              <a:ext cx="1859280" cy="83268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7403" y="2315036"/>
            <a:ext cx="633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6511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autoUpdateAnimBg="0"/>
      <p:bldP spid="89094" grpId="0" autoUpdateAnimBg="0"/>
      <p:bldP spid="89096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DC4A2-BE58-5344-AB86-A1887C22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6336C-37DD-5946-916D-C6D0951C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34EFC-107B-1142-B6C2-366A1297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76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EABA3E1-8206-134C-A96E-4F08CD37D8B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584960" y="1818939"/>
            <a:ext cx="7696200" cy="112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900" dirty="0">
                <a:latin typeface="+mn-lt"/>
              </a:rPr>
              <a:t>We want to write a program that adds the following three bytes: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		.</a:t>
            </a:r>
            <a:r>
              <a:rPr lang="en-US" altLang="en-US" sz="17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	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myBytes</a:t>
            </a:r>
            <a:r>
              <a:rPr lang="en-US" altLang="en-US" sz="17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700" dirty="0">
                <a:latin typeface="+mn-lt"/>
              </a:rPr>
              <a:t>BYTE 80h,66h,0A5h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508760" y="3002281"/>
            <a:ext cx="7620000" cy="127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What is your evaluation of the following code?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   	mov </a:t>
            </a:r>
            <a:r>
              <a:rPr lang="en-US" altLang="en-US" sz="1800" dirty="0" err="1">
                <a:latin typeface="+mn-lt"/>
              </a:rPr>
              <a:t>al,myBytes</a:t>
            </a: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al,[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myBytes+1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al,[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myBytes+2</a:t>
            </a:r>
            <a:r>
              <a:rPr lang="en-US" altLang="en-US" sz="1800" dirty="0">
                <a:latin typeface="+mn-lt"/>
              </a:rPr>
              <a:t>]</a:t>
            </a:r>
            <a:endParaRPr lang="en-US" altLang="en-US" sz="1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1508760" y="4221481"/>
            <a:ext cx="7467600" cy="141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What is your evaluation of the following code?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   	</a:t>
            </a:r>
            <a:r>
              <a:rPr lang="en-US" altLang="en-US" sz="1800" dirty="0" err="1">
                <a:latin typeface="+mn-lt"/>
              </a:rPr>
              <a:t>movsx</a:t>
            </a:r>
            <a:r>
              <a:rPr lang="en-US" altLang="en-US" sz="1800" dirty="0">
                <a:latin typeface="+mn-lt"/>
              </a:rPr>
              <a:t> ax, </a:t>
            </a:r>
            <a:r>
              <a:rPr lang="en-US" altLang="en-US" sz="1800" dirty="0" err="1">
                <a:latin typeface="+mn-lt"/>
              </a:rPr>
              <a:t>myBytes</a:t>
            </a: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ax, 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myBytes+1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ax, 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myBytes+2</a:t>
            </a:r>
            <a:r>
              <a:rPr lang="en-US" altLang="en-US" sz="1800" dirty="0">
                <a:latin typeface="+mn-lt"/>
              </a:rPr>
              <a:t>]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1508760" y="5669281"/>
            <a:ext cx="6705600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900">
                <a:latin typeface="+mn-lt"/>
              </a:rPr>
              <a:t>Any other possibilities?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Direct-Offset Operands</a:t>
            </a:r>
          </a:p>
        </p:txBody>
      </p:sp>
    </p:spTree>
    <p:extLst>
      <p:ext uri="{BB962C8B-B14F-4D97-AF65-F5344CB8AC3E}">
        <p14:creationId xmlns:p14="http://schemas.microsoft.com/office/powerpoint/2010/main" val="238780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  <p:bldP spid="96262" grpId="0" autoUpdateAnimBg="0"/>
      <p:bldP spid="96263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21C7-823D-2541-B23F-5D6347D8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0F61C-1646-0242-A5CE-78B5C588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29889-55F5-BE4D-ABA7-C1B45EA3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17028-5313-9B47-8A33-B0708777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CEAC9-82DE-4D46-9E20-0F8F6552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365124"/>
            <a:ext cx="10515600" cy="56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3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8211FBB-35FB-AB42-8199-20EE886FFD6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486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Operand Types</a:t>
            </a:r>
          </a:p>
        </p:txBody>
      </p:sp>
      <p:sp>
        <p:nvSpPr>
          <p:cNvPr id="61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64920" y="1920240"/>
            <a:ext cx="4709160" cy="423672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FF0000"/>
                </a:solidFill>
              </a:rPr>
              <a:t>Immediate</a:t>
            </a:r>
            <a:r>
              <a:rPr lang="en-US" altLang="en-US" sz="1700" dirty="0"/>
              <a:t> – a constant integer (8, 16, or 32 bits)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b="1" u="sng" dirty="0">
                <a:solidFill>
                  <a:srgbClr val="00B050"/>
                </a:solidFill>
              </a:rPr>
              <a:t>value</a:t>
            </a:r>
            <a:r>
              <a:rPr lang="en-US" altLang="en-US" sz="1700" u="sng" dirty="0"/>
              <a:t> is </a:t>
            </a:r>
            <a:r>
              <a:rPr lang="en-US" altLang="en-US" sz="1700" b="1" u="sng" dirty="0"/>
              <a:t>encoded</a:t>
            </a:r>
            <a:r>
              <a:rPr lang="en-US" altLang="en-US" sz="1700" u="sng" dirty="0"/>
              <a:t> </a:t>
            </a:r>
            <a:r>
              <a:rPr lang="en-US" altLang="en-US" sz="1700" dirty="0"/>
              <a:t>within the instruction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FF0000"/>
                </a:solidFill>
              </a:rPr>
              <a:t>Register</a:t>
            </a:r>
            <a:r>
              <a:rPr lang="en-US" altLang="en-US" sz="1700" dirty="0"/>
              <a:t> – the name of a register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b="1" u="sng" dirty="0">
                <a:solidFill>
                  <a:srgbClr val="00B050"/>
                </a:solidFill>
              </a:rPr>
              <a:t>register name </a:t>
            </a:r>
            <a:r>
              <a:rPr lang="en-US" altLang="en-US" sz="1700" u="sng" dirty="0"/>
              <a:t>is </a:t>
            </a:r>
            <a:r>
              <a:rPr lang="en-US" altLang="en-US" sz="1700" b="1" u="sng" dirty="0"/>
              <a:t>converted</a:t>
            </a:r>
            <a:r>
              <a:rPr lang="en-US" altLang="en-US" sz="1700" u="sng" dirty="0"/>
              <a:t> to a number </a:t>
            </a:r>
            <a:r>
              <a:rPr lang="en-US" altLang="en-US" sz="1700" dirty="0"/>
              <a:t>and </a:t>
            </a:r>
            <a:r>
              <a:rPr lang="en-US" altLang="en-US" sz="1700" b="1" dirty="0">
                <a:solidFill>
                  <a:srgbClr val="FF0000"/>
                </a:solidFill>
              </a:rPr>
              <a:t>encoded</a:t>
            </a:r>
            <a:r>
              <a:rPr lang="en-US" altLang="en-US" sz="1700" dirty="0">
                <a:solidFill>
                  <a:srgbClr val="FF0000"/>
                </a:solidFill>
              </a:rPr>
              <a:t> within the instruction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FF0000"/>
                </a:solidFill>
              </a:rPr>
              <a:t>Memory</a:t>
            </a:r>
            <a:r>
              <a:rPr lang="en-US" altLang="en-US" sz="1700" dirty="0"/>
              <a:t> – reference to a location in memory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b="1" u="sng" dirty="0">
                <a:solidFill>
                  <a:srgbClr val="00B050"/>
                </a:solidFill>
              </a:rPr>
              <a:t>memory</a:t>
            </a:r>
            <a:r>
              <a:rPr lang="en-US" altLang="en-US" sz="1700" u="sng" dirty="0"/>
              <a:t> </a:t>
            </a:r>
            <a:r>
              <a:rPr lang="en-US" altLang="en-US" sz="1700" b="1" u="sng" dirty="0">
                <a:solidFill>
                  <a:srgbClr val="00B050"/>
                </a:solidFill>
              </a:rPr>
              <a:t>address</a:t>
            </a:r>
            <a:r>
              <a:rPr lang="en-US" altLang="en-US" sz="1700" u="sng" dirty="0"/>
              <a:t> is </a:t>
            </a:r>
            <a:r>
              <a:rPr lang="en-US" altLang="en-US" sz="1700" b="1" u="sng" dirty="0"/>
              <a:t>encoded</a:t>
            </a:r>
            <a:r>
              <a:rPr lang="en-US" altLang="en-US" sz="1700" u="sng" dirty="0"/>
              <a:t> </a:t>
            </a:r>
            <a:r>
              <a:rPr lang="en-US" altLang="en-US" sz="1700" dirty="0"/>
              <a:t>within the instruction, or a </a:t>
            </a:r>
            <a:r>
              <a:rPr lang="en-US" altLang="en-US" sz="1700" u="sng" dirty="0"/>
              <a:t>register holds the </a:t>
            </a:r>
            <a:r>
              <a:rPr lang="en-US" altLang="en-US" sz="1700" b="1" u="sng" dirty="0">
                <a:solidFill>
                  <a:srgbClr val="00B050"/>
                </a:solidFill>
              </a:rPr>
              <a:t>address</a:t>
            </a:r>
            <a:r>
              <a:rPr lang="en-US" altLang="en-US" sz="1700" dirty="0">
                <a:solidFill>
                  <a:srgbClr val="00B050"/>
                </a:solidFill>
              </a:rPr>
              <a:t> </a:t>
            </a:r>
            <a:r>
              <a:rPr lang="en-US" altLang="en-US" sz="1700" dirty="0"/>
              <a:t>of a memory location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59880" y="2476083"/>
            <a:ext cx="4846320" cy="2816156"/>
            <a:chOff x="6812280" y="2948523"/>
            <a:chExt cx="4846320" cy="2816156"/>
          </a:xfrm>
        </p:grpSpPr>
        <p:sp>
          <p:nvSpPr>
            <p:cNvPr id="3" name="Rectangle 2"/>
            <p:cNvSpPr/>
            <p:nvPr/>
          </p:nvSpPr>
          <p:spPr>
            <a:xfrm>
              <a:off x="6812280" y="3317855"/>
              <a:ext cx="4846320" cy="244682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cs-CZ" dirty="0"/>
                <a:t>00000000   .data</a:t>
              </a:r>
              <a:br>
                <a:rPr lang="cs-CZ" dirty="0"/>
              </a:br>
              <a:endParaRPr lang="cs-CZ" sz="900" dirty="0"/>
            </a:p>
            <a:p>
              <a:r>
                <a:rPr lang="cs-CZ" dirty="0"/>
                <a:t>00000000 </a:t>
              </a:r>
              <a:r>
                <a:rPr lang="cs-CZ" dirty="0">
                  <a:solidFill>
                    <a:srgbClr val="112EAC"/>
                  </a:solidFill>
                </a:rPr>
                <a:t>00000000</a:t>
              </a:r>
              <a:r>
                <a:rPr lang="cs-CZ" dirty="0"/>
                <a:t>  sum DWORD 0</a:t>
              </a:r>
              <a:br>
                <a:rPr lang="cs-CZ" dirty="0"/>
              </a:br>
              <a:endParaRPr lang="cs-CZ" sz="900" dirty="0"/>
            </a:p>
            <a:p>
              <a:r>
                <a:rPr lang="cs-CZ" dirty="0"/>
                <a:t>00000000   .</a:t>
              </a:r>
              <a:r>
                <a:rPr lang="cs-CZ" dirty="0" err="1"/>
                <a:t>code</a:t>
              </a:r>
              <a:endParaRPr lang="cs-CZ" dirty="0"/>
            </a:p>
            <a:p>
              <a:br>
                <a:rPr lang="cs-CZ" sz="900" dirty="0"/>
              </a:br>
              <a:r>
                <a:rPr lang="cs-CZ" dirty="0"/>
                <a:t>00000000   </a:t>
              </a:r>
              <a:r>
                <a:rPr lang="cs-CZ" dirty="0" err="1"/>
                <a:t>main</a:t>
              </a:r>
              <a:r>
                <a:rPr lang="cs-CZ" dirty="0"/>
                <a:t> </a:t>
              </a:r>
              <a:r>
                <a:rPr lang="cs-CZ" dirty="0" err="1"/>
                <a:t>proc</a:t>
              </a:r>
              <a:endParaRPr lang="cs-CZ" dirty="0"/>
            </a:p>
            <a:p>
              <a:r>
                <a:rPr lang="cs-CZ" dirty="0">
                  <a:solidFill>
                    <a:srgbClr val="222222"/>
                  </a:solidFill>
                </a:rPr>
                <a:t>00000000   </a:t>
              </a:r>
              <a:r>
                <a:rPr lang="cs-CZ" dirty="0">
                  <a:solidFill>
                    <a:srgbClr val="112EAC"/>
                  </a:solidFill>
                </a:rPr>
                <a:t>B8 00000008</a:t>
              </a:r>
              <a:r>
                <a:rPr lang="cs-CZ" dirty="0">
                  <a:solidFill>
                    <a:srgbClr val="222222"/>
                  </a:solidFill>
                </a:rPr>
                <a:t>        </a:t>
              </a:r>
              <a:r>
                <a:rPr lang="cs-CZ" dirty="0" err="1">
                  <a:solidFill>
                    <a:srgbClr val="222222"/>
                  </a:solidFill>
                </a:rPr>
                <a:t>mov</a:t>
              </a:r>
              <a:r>
                <a:rPr lang="cs-CZ" dirty="0">
                  <a:solidFill>
                    <a:srgbClr val="222222"/>
                  </a:solidFill>
                </a:rPr>
                <a:t> </a:t>
              </a:r>
              <a:r>
                <a:rPr lang="cs-CZ" dirty="0" err="1">
                  <a:solidFill>
                    <a:srgbClr val="222222"/>
                  </a:solidFill>
                </a:rPr>
                <a:t>eax</a:t>
              </a:r>
              <a:r>
                <a:rPr lang="cs-CZ" dirty="0">
                  <a:solidFill>
                    <a:srgbClr val="222222"/>
                  </a:solidFill>
                </a:rPr>
                <a:t>, 8   </a:t>
              </a:r>
              <a:br>
                <a:rPr lang="cs-CZ" dirty="0"/>
              </a:br>
              <a:r>
                <a:rPr lang="cs-CZ" dirty="0">
                  <a:solidFill>
                    <a:srgbClr val="222222"/>
                  </a:solidFill>
                </a:rPr>
                <a:t>00000005   </a:t>
              </a:r>
              <a:r>
                <a:rPr lang="cs-CZ" dirty="0">
                  <a:solidFill>
                    <a:srgbClr val="112EAC"/>
                  </a:solidFill>
                </a:rPr>
                <a:t>83 C0 04                </a:t>
              </a:r>
              <a:r>
                <a:rPr lang="cs-CZ" dirty="0" err="1">
                  <a:solidFill>
                    <a:srgbClr val="222222"/>
                  </a:solidFill>
                </a:rPr>
                <a:t>add</a:t>
              </a:r>
              <a:r>
                <a:rPr lang="cs-CZ" dirty="0">
                  <a:solidFill>
                    <a:srgbClr val="222222"/>
                  </a:solidFill>
                </a:rPr>
                <a:t>  </a:t>
              </a:r>
              <a:r>
                <a:rPr lang="cs-CZ" dirty="0" err="1">
                  <a:solidFill>
                    <a:srgbClr val="222222"/>
                  </a:solidFill>
                </a:rPr>
                <a:t>eax</a:t>
              </a:r>
              <a:r>
                <a:rPr lang="cs-CZ" dirty="0">
                  <a:solidFill>
                    <a:srgbClr val="222222"/>
                  </a:solidFill>
                </a:rPr>
                <a:t>, 4    </a:t>
              </a:r>
              <a:br>
                <a:rPr lang="cs-CZ" dirty="0"/>
              </a:br>
              <a:r>
                <a:rPr lang="cs-CZ" dirty="0">
                  <a:solidFill>
                    <a:srgbClr val="222222"/>
                  </a:solidFill>
                </a:rPr>
                <a:t>00000008   </a:t>
              </a:r>
              <a:r>
                <a:rPr lang="cs-CZ" dirty="0">
                  <a:solidFill>
                    <a:srgbClr val="112EAC"/>
                  </a:solidFill>
                </a:rPr>
                <a:t>A3 00000000 </a:t>
              </a:r>
              <a:r>
                <a:rPr lang="cs-CZ" dirty="0" err="1">
                  <a:solidFill>
                    <a:srgbClr val="112EAC"/>
                  </a:solidFill>
                </a:rPr>
                <a:t>R</a:t>
              </a:r>
              <a:r>
                <a:rPr lang="cs-CZ" dirty="0">
                  <a:solidFill>
                    <a:srgbClr val="112EAC"/>
                  </a:solidFill>
                </a:rPr>
                <a:t>     </a:t>
              </a:r>
              <a:r>
                <a:rPr lang="cs-CZ" dirty="0" err="1">
                  <a:solidFill>
                    <a:srgbClr val="222222"/>
                  </a:solidFill>
                </a:rPr>
                <a:t>mov</a:t>
              </a:r>
              <a:r>
                <a:rPr lang="cs-CZ" dirty="0">
                  <a:solidFill>
                    <a:srgbClr val="222222"/>
                  </a:solidFill>
                </a:rPr>
                <a:t> sum, </a:t>
              </a:r>
              <a:r>
                <a:rPr lang="cs-CZ" dirty="0" err="1">
                  <a:solidFill>
                    <a:srgbClr val="222222"/>
                  </a:solidFill>
                </a:rPr>
                <a:t>eax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12280" y="2948523"/>
              <a:ext cx="1163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Listing File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17480" y="4404360"/>
            <a:ext cx="243840" cy="25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17997" y="4693920"/>
            <a:ext cx="357006" cy="25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32520" y="3291840"/>
            <a:ext cx="47244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05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112EAC"/>
                </a:solidFill>
              </a:rPr>
              <a:t>INC</a:t>
            </a:r>
            <a:r>
              <a:rPr lang="en-US" altLang="en-US" sz="3600" b="1" dirty="0"/>
              <a:t> and </a:t>
            </a:r>
            <a:r>
              <a:rPr lang="en-US" altLang="en-US" sz="3600" b="1" dirty="0">
                <a:solidFill>
                  <a:srgbClr val="112EAC"/>
                </a:solidFill>
              </a:rPr>
              <a:t>DEC</a:t>
            </a:r>
            <a:r>
              <a:rPr lang="en-US" altLang="en-US" sz="3600" b="1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1898227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5CE3D51-2360-7E41-B5F0-1819C88C767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Addition and Subtraction: </a:t>
            </a:r>
            <a:r>
              <a:rPr lang="en-US" altLang="en-US" sz="4000" dirty="0">
                <a:solidFill>
                  <a:srgbClr val="112EAC"/>
                </a:solidFill>
              </a:rPr>
              <a:t>INC and DEC Instructions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3040" y="2011680"/>
            <a:ext cx="6858000" cy="402336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1, </a:t>
            </a:r>
            <a:r>
              <a:rPr lang="en-US" altLang="en-US" dirty="0">
                <a:solidFill>
                  <a:srgbClr val="112EAC"/>
                </a:solidFill>
              </a:rPr>
              <a:t>subtract</a:t>
            </a:r>
            <a:r>
              <a:rPr lang="en-US" altLang="en-US" dirty="0"/>
              <a:t> 1 from destination operand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operand may be register or memory</a:t>
            </a:r>
          </a:p>
          <a:p>
            <a:pPr>
              <a:buFont typeface="Arial" charset="0"/>
              <a:buChar char="•"/>
            </a:pPr>
            <a:r>
              <a:rPr lang="en-US" altLang="en-US" sz="2200" dirty="0"/>
              <a:t> The </a:t>
            </a:r>
            <a:r>
              <a:rPr lang="en-US" altLang="en-US" sz="2200" b="1" dirty="0">
                <a:solidFill>
                  <a:srgbClr val="112EAC"/>
                </a:solidFill>
              </a:rPr>
              <a:t>Syntax</a:t>
            </a:r>
            <a:r>
              <a:rPr lang="en-US" altLang="en-US" sz="2200" dirty="0"/>
              <a:t>:</a:t>
            </a:r>
          </a:p>
          <a:p>
            <a:pPr>
              <a:buFont typeface="Arial" charset="0"/>
              <a:buChar char="•"/>
            </a:pPr>
            <a:endParaRPr lang="en-US" altLang="en-US" sz="2200" dirty="0"/>
          </a:p>
          <a:p>
            <a:pPr>
              <a:buFont typeface="Arial" charset="0"/>
              <a:buChar char="•"/>
            </a:pPr>
            <a:endParaRPr lang="en-US" altLang="en-US" sz="22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2200" dirty="0"/>
              <a:t> </a:t>
            </a:r>
            <a:r>
              <a:rPr lang="en-US" altLang="en-US" sz="2200" dirty="0">
                <a:solidFill>
                  <a:srgbClr val="112EAC"/>
                </a:solidFill>
              </a:rPr>
              <a:t>INC</a:t>
            </a:r>
            <a:r>
              <a:rPr lang="en-US" altLang="en-US" sz="2200" dirty="0"/>
              <a:t> </a:t>
            </a:r>
            <a:r>
              <a:rPr lang="en-US" altLang="en-US" i="1" dirty="0"/>
              <a:t>destination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Logic: </a:t>
            </a:r>
            <a:r>
              <a:rPr lang="en-US" altLang="en-US" sz="1800" i="1" dirty="0"/>
              <a:t>destination </a:t>
            </a:r>
            <a:r>
              <a:rPr lang="en-US" altLang="en-US" dirty="0">
                <a:sym typeface="Symbol" charset="2"/>
              </a:rPr>
              <a:t> </a:t>
            </a:r>
            <a:r>
              <a:rPr lang="en-US" altLang="en-US" sz="1800" i="1" dirty="0"/>
              <a:t>destination </a:t>
            </a:r>
            <a:r>
              <a:rPr lang="en-US" altLang="en-US" sz="1800" dirty="0"/>
              <a:t>+ 1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2200" dirty="0"/>
              <a:t> </a:t>
            </a:r>
            <a:r>
              <a:rPr lang="en-US" altLang="en-US" sz="2200" dirty="0">
                <a:solidFill>
                  <a:srgbClr val="112EAC"/>
                </a:solidFill>
              </a:rPr>
              <a:t>DEC</a:t>
            </a:r>
            <a:r>
              <a:rPr lang="en-US" altLang="en-US" sz="2200" dirty="0"/>
              <a:t> </a:t>
            </a:r>
            <a:r>
              <a:rPr lang="en-US" altLang="en-US" i="1" dirty="0"/>
              <a:t>destination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Logic: </a:t>
            </a:r>
            <a:r>
              <a:rPr lang="en-US" altLang="en-US" sz="1800" i="1" dirty="0"/>
              <a:t>destination </a:t>
            </a:r>
            <a:r>
              <a:rPr lang="en-US" altLang="en-US" dirty="0">
                <a:sym typeface="Symbol" charset="2"/>
              </a:rPr>
              <a:t> </a:t>
            </a:r>
            <a:r>
              <a:rPr lang="en-US" altLang="en-US" sz="1800" i="1" dirty="0"/>
              <a:t>destination </a:t>
            </a:r>
            <a:r>
              <a:rPr lang="en-US" altLang="en-US" sz="1800" dirty="0"/>
              <a:t>– 1</a:t>
            </a:r>
            <a:endParaRPr lang="en-US" altLang="en-US" sz="1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57" y="3398520"/>
            <a:ext cx="1451428" cy="4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7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8D6188A-99AA-EC4B-A874-5BB7FAF6210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360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Addition and Subtraction: </a:t>
            </a:r>
            <a:r>
              <a:rPr lang="en-US" altLang="en-US" sz="4000" dirty="0">
                <a:solidFill>
                  <a:srgbClr val="112EAC"/>
                </a:solidFill>
              </a:rPr>
              <a:t>INC and DEC Examples</a:t>
            </a:r>
          </a:p>
        </p:txBody>
      </p:sp>
      <p:sp>
        <p:nvSpPr>
          <p:cNvPr id="22533" name="Text Box 1028"/>
          <p:cNvSpPr txBox="1">
            <a:spLocks noChangeArrowheads="1"/>
          </p:cNvSpPr>
          <p:nvPr/>
        </p:nvSpPr>
        <p:spPr bwMode="auto">
          <a:xfrm>
            <a:off x="2407920" y="2057400"/>
            <a:ext cx="6858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myWord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myDword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10000000h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myWord</a:t>
            </a:r>
            <a:r>
              <a:rPr lang="en-US" altLang="en-US" sz="1800" dirty="0">
                <a:latin typeface="+mn-lt"/>
              </a:rPr>
              <a:t> 	; 1001h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dec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myWord</a:t>
            </a:r>
            <a:r>
              <a:rPr lang="en-US" altLang="en-US" sz="1800" dirty="0">
                <a:latin typeface="+mn-lt"/>
              </a:rPr>
              <a:t>	;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myDword</a:t>
            </a:r>
            <a:r>
              <a:rPr lang="en-US" altLang="en-US" sz="1800" dirty="0">
                <a:latin typeface="+mn-lt"/>
              </a:rPr>
              <a:t>	; 10000001h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ax,00FFh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ax	; AX = 0100h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ax,00FFh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al	; AX = 0000h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0EA617-B122-4E48-9376-0057A2B38779}"/>
              </a:ext>
            </a:extLst>
          </p:cNvPr>
          <p:cNvSpPr/>
          <p:nvPr/>
        </p:nvSpPr>
        <p:spPr>
          <a:xfrm>
            <a:off x="5697414" y="3064747"/>
            <a:ext cx="2234921" cy="27030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9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B25AF0D-63A1-A143-A837-AAC0924709D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920" y="1915442"/>
            <a:ext cx="8869680" cy="6096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sz="1800"/>
              <a:t> Show </a:t>
            </a:r>
            <a:r>
              <a:rPr lang="en-US" altLang="en-US" sz="1800" dirty="0"/>
              <a:t>the value of the destination operand after each of the following instructions executes:</a:t>
            </a:r>
          </a:p>
        </p:txBody>
      </p:sp>
      <p:sp>
        <p:nvSpPr>
          <p:cNvPr id="23558" name="Text Box 4"/>
          <p:cNvSpPr txBox="1">
            <a:spLocks noChangeArrowheads="1"/>
          </p:cNvSpPr>
          <p:nvPr/>
        </p:nvSpPr>
        <p:spPr bwMode="auto">
          <a:xfrm>
            <a:off x="2758440" y="2550725"/>
            <a:ext cx="6096000" cy="2816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latin typeface="+mn-lt"/>
              </a:rPr>
              <a:t>myByte</a:t>
            </a:r>
            <a:r>
              <a:rPr lang="en-US" altLang="en-US" sz="2000" dirty="0">
                <a:latin typeface="+mn-lt"/>
              </a:rPr>
              <a:t> BYTE </a:t>
            </a:r>
            <a:r>
              <a:rPr lang="en-US" altLang="en-US" sz="2000" dirty="0" err="1">
                <a:latin typeface="+mn-lt"/>
              </a:rPr>
              <a:t>FFh</a:t>
            </a:r>
            <a:r>
              <a:rPr lang="en-US" altLang="en-US" sz="2000" dirty="0">
                <a:latin typeface="+mn-lt"/>
              </a:rPr>
              <a:t>, 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mov </a:t>
            </a:r>
            <a:r>
              <a:rPr lang="en-US" altLang="en-US" sz="2000" dirty="0" err="1">
                <a:latin typeface="+mn-lt"/>
              </a:rPr>
              <a:t>al,myByte</a:t>
            </a:r>
            <a:r>
              <a:rPr lang="en-US" altLang="en-US" sz="2000" dirty="0">
                <a:latin typeface="+mn-lt"/>
              </a:rPr>
              <a:t>	; AL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mov ah,[myByte+1]	; AH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</a:t>
            </a: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dec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ah	; AH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</a:t>
            </a: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al	; AL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</a:t>
            </a: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dec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ax	; AX = </a:t>
            </a:r>
          </a:p>
        </p:txBody>
      </p:sp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7315200" y="2849880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FFh</a:t>
            </a:r>
            <a:endParaRPr lang="en-US" altLang="en-US" sz="2000" dirty="0">
              <a:solidFill>
                <a:srgbClr val="112EAC"/>
              </a:solidFill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FFh</a:t>
            </a:r>
            <a:endParaRPr lang="en-US" altLang="en-US" sz="2000" dirty="0">
              <a:solidFill>
                <a:srgbClr val="112EAC"/>
              </a:solidFill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FEFF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</a:p>
        </p:txBody>
      </p:sp>
      <p:sp>
        <p:nvSpPr>
          <p:cNvPr id="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448276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Addition and Subtraction: </a:t>
            </a:r>
            <a:r>
              <a:rPr lang="en-US" altLang="en-US" sz="4000" dirty="0">
                <a:solidFill>
                  <a:srgbClr val="112EAC"/>
                </a:solidFill>
              </a:rPr>
              <a:t>INC and DEC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41F71-F4EB-C346-8013-3646A6F1B81C}"/>
              </a:ext>
            </a:extLst>
          </p:cNvPr>
          <p:cNvSpPr/>
          <p:nvPr/>
        </p:nvSpPr>
        <p:spPr>
          <a:xfrm>
            <a:off x="5994679" y="2986312"/>
            <a:ext cx="2234921" cy="27030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1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112EAC"/>
                </a:solidFill>
              </a:rPr>
              <a:t>ADD</a:t>
            </a:r>
            <a:r>
              <a:rPr lang="en-US" altLang="en-US" sz="3600" b="1" dirty="0"/>
              <a:t> and </a:t>
            </a:r>
            <a:r>
              <a:rPr lang="en-US" altLang="en-US" sz="3600" b="1" dirty="0">
                <a:solidFill>
                  <a:srgbClr val="112EAC"/>
                </a:solidFill>
              </a:rPr>
              <a:t>SUB</a:t>
            </a:r>
            <a:r>
              <a:rPr lang="en-US" altLang="en-US" sz="3600" b="1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913667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C27C6E-4B52-9E49-92E5-9411D4B001A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ADD </a:t>
            </a:r>
            <a:r>
              <a:rPr lang="en-US" altLang="en-US" sz="4000" dirty="0"/>
              <a:t>and</a:t>
            </a:r>
            <a:r>
              <a:rPr lang="en-US" altLang="en-US" sz="4000" dirty="0">
                <a:solidFill>
                  <a:srgbClr val="112EAC"/>
                </a:solidFill>
              </a:rPr>
              <a:t> SUB Instructions</a:t>
            </a: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203959" y="2103120"/>
            <a:ext cx="8101405" cy="234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5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2500" dirty="0">
                <a:latin typeface="+mn-lt"/>
              </a:rPr>
              <a:t> destination, 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+mn-lt"/>
              </a:rPr>
              <a:t>Logic: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400" dirty="0">
                <a:latin typeface="+mn-lt"/>
                <a:sym typeface="Symbol" charset="2"/>
              </a:rPr>
              <a:t>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000" dirty="0">
                <a:latin typeface="+mn-lt"/>
              </a:rPr>
              <a:t>+ source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500" dirty="0">
                <a:solidFill>
                  <a:srgbClr val="112EAC"/>
                </a:solidFill>
                <a:latin typeface="+mn-lt"/>
              </a:rPr>
              <a:t>SUB</a:t>
            </a:r>
            <a:r>
              <a:rPr lang="en-US" altLang="en-US" sz="2500" dirty="0">
                <a:latin typeface="+mn-lt"/>
              </a:rPr>
              <a:t> destination, 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+mn-lt"/>
              </a:rPr>
              <a:t>Logic: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400" dirty="0">
                <a:latin typeface="+mn-lt"/>
                <a:sym typeface="Symbol" charset="2"/>
              </a:rPr>
              <a:t>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000" dirty="0">
                <a:latin typeface="+mn-lt"/>
              </a:rPr>
              <a:t>– source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3000" b="1" dirty="0">
                <a:solidFill>
                  <a:srgbClr val="112EAC"/>
                </a:solidFill>
                <a:latin typeface="+mn-lt"/>
              </a:rPr>
              <a:t>Same operand rules </a:t>
            </a:r>
            <a:r>
              <a:rPr lang="en-US" altLang="en-US" sz="3000" dirty="0">
                <a:latin typeface="+mn-lt"/>
              </a:rPr>
              <a:t>as for the </a:t>
            </a:r>
            <a:r>
              <a:rPr lang="en-US" altLang="en-US" sz="30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3000" dirty="0">
                <a:latin typeface="+mn-lt"/>
              </a:rPr>
              <a:t> instruction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871" y="4482697"/>
            <a:ext cx="1456963" cy="16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85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AE0926-7243-C94B-9D7C-B392DAC289B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ADD</a:t>
            </a:r>
            <a:r>
              <a:rPr lang="en-US" altLang="en-US" sz="4000" dirty="0"/>
              <a:t> and </a:t>
            </a:r>
            <a:r>
              <a:rPr lang="en-US" altLang="en-US" sz="4000" dirty="0">
                <a:solidFill>
                  <a:srgbClr val="112EAC"/>
                </a:solidFill>
              </a:rPr>
              <a:t>SUB</a:t>
            </a:r>
            <a:r>
              <a:rPr lang="en-US" altLang="en-US" sz="4000" dirty="0"/>
              <a:t> Examples</a:t>
            </a:r>
          </a:p>
        </p:txBody>
      </p:sp>
      <p:sp>
        <p:nvSpPr>
          <p:cNvPr id="25605" name="Text Box 3"/>
          <p:cNvSpPr txBox="1">
            <a:spLocks noChangeArrowheads="1"/>
          </p:cNvSpPr>
          <p:nvPr/>
        </p:nvSpPr>
        <p:spPr bwMode="auto">
          <a:xfrm>
            <a:off x="3154680" y="1878782"/>
            <a:ext cx="6629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var1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10000h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var2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20000h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code</a:t>
            </a:r>
            <a:r>
              <a:rPr lang="en-US" altLang="en-US" sz="1800" dirty="0">
                <a:latin typeface="+mn-lt"/>
              </a:rPr>
              <a:t>	; ---EAX---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eax,var1	; 00010000h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1800" dirty="0">
                <a:latin typeface="+mn-lt"/>
              </a:rPr>
              <a:t> eax,var2 	; 00030000h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1800" dirty="0">
                <a:latin typeface="+mn-lt"/>
              </a:rPr>
              <a:t> ax,0FFFFh	; 0003FFFFh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1800" dirty="0">
                <a:latin typeface="+mn-lt"/>
              </a:rPr>
              <a:t> eax,1	; 00040000h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sub</a:t>
            </a:r>
            <a:r>
              <a:rPr lang="en-US" altLang="en-US" sz="1800" dirty="0">
                <a:latin typeface="+mn-lt"/>
              </a:rPr>
              <a:t> ax,1	; 0004FFFFh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932" y="3231008"/>
            <a:ext cx="1217102" cy="13909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7892" y="4940719"/>
            <a:ext cx="396775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Can you add registers of different sizes?</a:t>
            </a:r>
          </a:p>
          <a:p>
            <a:r>
              <a:rPr lang="en-US" b="1" dirty="0"/>
              <a:t>                     add </a:t>
            </a:r>
            <a:r>
              <a:rPr lang="en-US" b="1" dirty="0" err="1"/>
              <a:t>eax,bx</a:t>
            </a:r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Can you add mem to mem? </a:t>
            </a:r>
          </a:p>
          <a:p>
            <a:r>
              <a:rPr lang="en-US" b="1" dirty="0"/>
              <a:t>                    add  var1,var2 </a:t>
            </a:r>
          </a:p>
        </p:txBody>
      </p:sp>
    </p:spTree>
    <p:extLst>
      <p:ext uri="{BB962C8B-B14F-4D97-AF65-F5344CB8AC3E}">
        <p14:creationId xmlns:p14="http://schemas.microsoft.com/office/powerpoint/2010/main" val="1557135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112EAC"/>
                </a:solidFill>
              </a:rPr>
              <a:t>NEG</a:t>
            </a:r>
            <a:r>
              <a:rPr lang="en-US" altLang="en-US" sz="3600" b="1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1077208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6ABC7A6-C9CD-1D4A-86EF-C8A5BE0003C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NEG</a:t>
            </a:r>
            <a:r>
              <a:rPr lang="en-US" altLang="en-US" sz="4000" dirty="0"/>
              <a:t> (negate) Instruction</a:t>
            </a:r>
          </a:p>
        </p:txBody>
      </p:sp>
      <p:sp>
        <p:nvSpPr>
          <p:cNvPr id="26629" name="Text Box 3"/>
          <p:cNvSpPr txBox="1">
            <a:spLocks noChangeArrowheads="1"/>
          </p:cNvSpPr>
          <p:nvPr/>
        </p:nvSpPr>
        <p:spPr bwMode="auto">
          <a:xfrm>
            <a:off x="1996130" y="3981354"/>
            <a:ext cx="8854749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valB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SBYTE</a:t>
            </a:r>
            <a:r>
              <a:rPr lang="en-US" altLang="en-US" sz="1800" dirty="0">
                <a:latin typeface="+mn-lt"/>
              </a:rPr>
              <a:t> -1                                             </a:t>
            </a:r>
            <a:r>
              <a:rPr lang="en-US" altLang="en-US" sz="1800" b="1" dirty="0">
                <a:latin typeface="+mn-lt"/>
              </a:rPr>
              <a:t>;</a:t>
            </a:r>
            <a:r>
              <a:rPr lang="en-US" altLang="en-US" sz="1800" b="1" dirty="0" err="1">
                <a:latin typeface="+mn-lt"/>
              </a:rPr>
              <a:t>valB</a:t>
            </a:r>
            <a:r>
              <a:rPr lang="en-US" altLang="en-US" sz="1800" b="1" dirty="0">
                <a:latin typeface="+mn-lt"/>
              </a:rPr>
              <a:t> BYTE -1 is also acceptable, why?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valW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+32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</a:t>
            </a:r>
            <a:r>
              <a:rPr lang="en-US" altLang="en-US" sz="1800" dirty="0" err="1">
                <a:latin typeface="+mn-lt"/>
              </a:rPr>
              <a:t>al,valB</a:t>
            </a:r>
            <a:r>
              <a:rPr lang="en-US" altLang="en-US" sz="1800" dirty="0">
                <a:latin typeface="+mn-lt"/>
              </a:rPr>
              <a:t>	; AL = -1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neg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al	; AL = +1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valW</a:t>
            </a: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dirty="0" err="1">
                <a:latin typeface="+mn-lt"/>
              </a:rPr>
              <a:t>valW</a:t>
            </a:r>
            <a:r>
              <a:rPr lang="en-US" altLang="en-US" sz="1800" dirty="0">
                <a:latin typeface="+mn-lt"/>
              </a:rPr>
              <a:t> = -32</a:t>
            </a:r>
            <a:endParaRPr lang="en-US" altLang="en-US" sz="2800" dirty="0">
              <a:latin typeface="+mn-lt"/>
            </a:endParaRPr>
          </a:p>
        </p:txBody>
      </p:sp>
      <p:sp>
        <p:nvSpPr>
          <p:cNvPr id="26630" name="Text Box 4"/>
          <p:cNvSpPr txBox="1">
            <a:spLocks noChangeArrowheads="1"/>
          </p:cNvSpPr>
          <p:nvPr/>
        </p:nvSpPr>
        <p:spPr bwMode="auto">
          <a:xfrm>
            <a:off x="1234440" y="1866600"/>
            <a:ext cx="920496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Reverses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the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b="1" u="sng" dirty="0">
                <a:solidFill>
                  <a:srgbClr val="C00000"/>
                </a:solidFill>
                <a:latin typeface="+mn-lt"/>
              </a:rPr>
              <a:t>sign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of an operand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Operand can be a register or memory operand.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8283388" y="4868459"/>
            <a:ext cx="3393141" cy="124649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Suppose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AX</a:t>
            </a:r>
            <a:r>
              <a:rPr lang="en-US" altLang="en-US" sz="1800" dirty="0">
                <a:latin typeface="+mn-lt"/>
              </a:rPr>
              <a:t> contains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–32,768 </a:t>
            </a:r>
            <a:r>
              <a:rPr lang="en-US" altLang="en-US" sz="1800" dirty="0">
                <a:latin typeface="+mn-lt"/>
              </a:rPr>
              <a:t>and we apply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NEG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to it.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b="1" dirty="0">
                <a:latin typeface="+mn-lt"/>
              </a:rPr>
              <a:t>Will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result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be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valid</a:t>
            </a:r>
            <a:r>
              <a:rPr lang="en-US" altLang="en-US" sz="1800" dirty="0">
                <a:latin typeface="+mn-lt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2119" y="357820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12EAC"/>
                </a:solidFill>
              </a:rPr>
              <a:t>Ex.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59" y="2861980"/>
            <a:ext cx="1339225" cy="6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1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79BA8B7-3B84-6445-919B-1D381D2800D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58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95754" y="799930"/>
            <a:ext cx="9959926" cy="101338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3300" dirty="0"/>
              <a:t>Data Transfer Instructions: </a:t>
            </a:r>
            <a:r>
              <a:rPr lang="en-US" altLang="en-US" sz="4400" dirty="0">
                <a:solidFill>
                  <a:srgbClr val="112EAC"/>
                </a:solidFill>
              </a:rPr>
              <a:t>Instruction</a:t>
            </a:r>
            <a:r>
              <a:rPr lang="en-US" altLang="en-US" sz="4400" dirty="0">
                <a:solidFill>
                  <a:schemeClr val="accent3"/>
                </a:solidFill>
              </a:rPr>
              <a:t> </a:t>
            </a:r>
            <a:r>
              <a:rPr lang="en-US" altLang="en-US" sz="4400" dirty="0">
                <a:solidFill>
                  <a:srgbClr val="C00000"/>
                </a:solidFill>
              </a:rPr>
              <a:t>Operand Notation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4787" y="1935233"/>
            <a:ext cx="8593797" cy="4130287"/>
            <a:chOff x="1837707" y="1935233"/>
            <a:chExt cx="8593797" cy="4130287"/>
          </a:xfrm>
        </p:grpSpPr>
        <p:pic>
          <p:nvPicPr>
            <p:cNvPr id="7173" name="Picture 10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706" y="1935233"/>
              <a:ext cx="8057798" cy="4130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444802" y="2294310"/>
              <a:ext cx="7049718" cy="1119476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44802" y="3729277"/>
              <a:ext cx="4413198" cy="1119476"/>
            </a:xfrm>
            <a:prstGeom prst="rect">
              <a:avLst/>
            </a:prstGeom>
            <a:noFill/>
            <a:ln w="158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44802" y="4920404"/>
              <a:ext cx="7049718" cy="841078"/>
            </a:xfrm>
            <a:prstGeom prst="rect">
              <a:avLst/>
            </a:prstGeom>
            <a:noFill/>
            <a:ln w="158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" name="Left Brace 1"/>
            <p:cNvSpPr/>
            <p:nvPr/>
          </p:nvSpPr>
          <p:spPr>
            <a:xfrm>
              <a:off x="1837707" y="2413157"/>
              <a:ext cx="533400" cy="112397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1837707" y="3765272"/>
              <a:ext cx="533400" cy="102076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2115714" y="5772626"/>
              <a:ext cx="255393" cy="2512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>
              <a:off x="1837707" y="5000998"/>
              <a:ext cx="533400" cy="69719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186508" y="2469530"/>
            <a:ext cx="166116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reg,mem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mem,imm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reg,imm</a:t>
            </a:r>
            <a:endParaRPr lang="en-US" sz="1600" b="1" dirty="0">
              <a:solidFill>
                <a:srgbClr val="112EAC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08" y="3835370"/>
            <a:ext cx="1701776" cy="10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0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399" y="1905000"/>
            <a:ext cx="8243047" cy="41148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Implementing </a:t>
            </a:r>
            <a:r>
              <a:rPr lang="en-US" altLang="en-US" sz="3600" dirty="0">
                <a:solidFill>
                  <a:srgbClr val="112EAC"/>
                </a:solidFill>
              </a:rPr>
              <a:t>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2221857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713AB58-4444-FD4C-9D4D-4D277740D57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8677" name="Text Box 3"/>
          <p:cNvSpPr txBox="1">
            <a:spLocks noChangeArrowheads="1"/>
          </p:cNvSpPr>
          <p:nvPr/>
        </p:nvSpPr>
        <p:spPr bwMode="auto">
          <a:xfrm>
            <a:off x="4799842" y="4035621"/>
            <a:ext cx="6019800" cy="220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   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b="1" dirty="0">
                <a:latin typeface="Courier" charset="0"/>
              </a:rPr>
              <a:t>mov </a:t>
            </a:r>
            <a:r>
              <a:rPr lang="en-US" altLang="en-US" sz="1800" b="1" dirty="0" err="1">
                <a:latin typeface="Courier" charset="0"/>
              </a:rPr>
              <a:t>eax,</a:t>
            </a:r>
            <a:r>
              <a:rPr lang="en-US" altLang="en-US" sz="1800" b="1" dirty="0" err="1">
                <a:solidFill>
                  <a:srgbClr val="112EAC"/>
                </a:solidFill>
                <a:latin typeface="Courier" charset="0"/>
              </a:rPr>
              <a:t>Xval</a:t>
            </a:r>
            <a:r>
              <a:rPr lang="en-US" altLang="en-US" sz="1800" dirty="0">
                <a:latin typeface="Courier" charset="0"/>
              </a:rPr>
              <a:t>	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" charset="0"/>
              </a:rPr>
              <a:t> </a:t>
            </a:r>
            <a:r>
              <a:rPr lang="en-US" altLang="en-US" sz="1800" dirty="0" err="1">
                <a:latin typeface="Courier" charset="0"/>
              </a:rPr>
              <a:t>eax</a:t>
            </a:r>
            <a:r>
              <a:rPr lang="en-US" altLang="en-US" sz="1800" dirty="0">
                <a:latin typeface="Courier" charset="0"/>
              </a:rPr>
              <a:t> 	; EAX = -26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500" b="1" dirty="0">
                <a:latin typeface="Courier" charset="0"/>
              </a:rPr>
              <a:t>	mov </a:t>
            </a:r>
            <a:r>
              <a:rPr lang="en-US" altLang="en-US" sz="2500" b="1" dirty="0" err="1">
                <a:latin typeface="Courier" charset="0"/>
              </a:rPr>
              <a:t>ebx,</a:t>
            </a:r>
            <a:r>
              <a:rPr lang="en-US" altLang="en-US" sz="2500" b="1" dirty="0" err="1">
                <a:solidFill>
                  <a:srgbClr val="112EAC"/>
                </a:solidFill>
                <a:latin typeface="Courier" charset="0"/>
              </a:rPr>
              <a:t>Yval</a:t>
            </a:r>
            <a:endParaRPr lang="en-US" altLang="en-US" sz="2500" b="1" dirty="0">
              <a:solidFill>
                <a:srgbClr val="112EAC"/>
              </a:solidFill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sub </a:t>
            </a:r>
            <a:r>
              <a:rPr lang="en-US" altLang="en-US" sz="1800" dirty="0" err="1">
                <a:latin typeface="Courier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Zval</a:t>
            </a:r>
            <a:r>
              <a:rPr lang="en-US" altLang="en-US" sz="1800" dirty="0">
                <a:latin typeface="Courier" charset="0"/>
              </a:rPr>
              <a:t> 	; EBX = -10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add </a:t>
            </a:r>
            <a:r>
              <a:rPr lang="en-US" altLang="en-US" sz="1800" dirty="0" err="1">
                <a:latin typeface="Courier" charset="0"/>
              </a:rPr>
              <a:t>eax,ebx</a:t>
            </a:r>
            <a:endParaRPr lang="en-US" altLang="en-US" sz="1800" dirty="0"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Rval</a:t>
            </a:r>
            <a:r>
              <a:rPr lang="en-US" altLang="en-US" sz="1800" dirty="0" err="1">
                <a:latin typeface="Courier" charset="0"/>
              </a:rPr>
              <a:t>,eax</a:t>
            </a:r>
            <a:r>
              <a:rPr lang="en-US" altLang="en-US" sz="1800" dirty="0">
                <a:latin typeface="Courier" charset="0"/>
              </a:rPr>
              <a:t> 	; -36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1249923" y="1884621"/>
            <a:ext cx="95615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b="1" u="sng" dirty="0">
                <a:solidFill>
                  <a:srgbClr val="112EAC"/>
                </a:solidFill>
                <a:latin typeface="+mn-lt"/>
              </a:rPr>
              <a:t>HLL compilers </a:t>
            </a:r>
            <a:r>
              <a:rPr lang="en-US" altLang="en-US" sz="2100" dirty="0">
                <a:latin typeface="+mn-lt"/>
              </a:rPr>
              <a:t>translate </a:t>
            </a:r>
            <a:r>
              <a:rPr lang="en-US" altLang="en-US" sz="2100" dirty="0">
                <a:solidFill>
                  <a:srgbClr val="112EAC"/>
                </a:solidFill>
                <a:latin typeface="+mn-lt"/>
              </a:rPr>
              <a:t>mathematical expressions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100" dirty="0">
                <a:latin typeface="+mn-lt"/>
              </a:rPr>
              <a:t>into </a:t>
            </a:r>
            <a:r>
              <a:rPr lang="en-US" altLang="en-US" sz="2100" b="1" u="sng" dirty="0">
                <a:latin typeface="+mn-lt"/>
              </a:rPr>
              <a:t>assembly language</a:t>
            </a:r>
            <a:r>
              <a:rPr lang="en-US" altLang="en-US" sz="21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You can do it also. </a:t>
            </a:r>
          </a:p>
          <a:p>
            <a:pPr marL="342900" lvl="1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For example:  </a:t>
            </a:r>
            <a:r>
              <a:rPr lang="en-US" altLang="en-US" sz="1400" b="1" u="sng" dirty="0">
                <a:solidFill>
                  <a:srgbClr val="FF0000"/>
                </a:solidFill>
              </a:rPr>
              <a:t>Do not permit </a:t>
            </a:r>
            <a:r>
              <a:rPr lang="en-US" altLang="en-US" sz="1400" dirty="0" err="1">
                <a:solidFill>
                  <a:srgbClr val="112EAC"/>
                </a:solidFill>
              </a:rPr>
              <a:t>Xval</a:t>
            </a:r>
            <a:r>
              <a:rPr lang="en-US" altLang="en-US" sz="1400" dirty="0">
                <a:solidFill>
                  <a:srgbClr val="112EAC"/>
                </a:solidFill>
              </a:rPr>
              <a:t>, </a:t>
            </a:r>
            <a:r>
              <a:rPr lang="en-US" altLang="en-US" sz="1400" dirty="0" err="1">
                <a:solidFill>
                  <a:srgbClr val="112EAC"/>
                </a:solidFill>
              </a:rPr>
              <a:t>Yval</a:t>
            </a:r>
            <a:r>
              <a:rPr lang="en-US" altLang="en-US" sz="1400" dirty="0">
                <a:solidFill>
                  <a:srgbClr val="112EAC"/>
                </a:solidFill>
              </a:rPr>
              <a:t>, or </a:t>
            </a:r>
            <a:r>
              <a:rPr lang="en-US" altLang="en-US" sz="1400" dirty="0" err="1">
                <a:solidFill>
                  <a:srgbClr val="112EAC"/>
                </a:solidFill>
              </a:rPr>
              <a:t>Zval</a:t>
            </a:r>
            <a:r>
              <a:rPr lang="en-US" altLang="en-US" sz="1400" dirty="0">
                <a:solidFill>
                  <a:srgbClr val="112EAC"/>
                </a:solidFill>
              </a:rPr>
              <a:t> </a:t>
            </a:r>
            <a:r>
              <a:rPr lang="en-US" altLang="en-US" sz="1400" dirty="0"/>
              <a:t>to be modified</a:t>
            </a:r>
          </a:p>
        </p:txBody>
      </p:sp>
      <p:sp>
        <p:nvSpPr>
          <p:cNvPr id="2" name="Rectangle 1"/>
          <p:cNvSpPr/>
          <p:nvPr/>
        </p:nvSpPr>
        <p:spPr>
          <a:xfrm>
            <a:off x="2115670" y="4403806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1408" y="3383459"/>
            <a:ext cx="4918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	</a:t>
            </a:r>
            <a:r>
              <a:rPr lang="en-US" altLang="en-US" sz="2800" b="1" dirty="0" err="1"/>
              <a:t>Rval</a:t>
            </a:r>
            <a:r>
              <a:rPr lang="en-US" altLang="en-US" sz="2800" b="1" dirty="0"/>
              <a:t> = </a:t>
            </a:r>
            <a:r>
              <a:rPr lang="en-US" altLang="en-US" sz="2800" b="1" dirty="0">
                <a:solidFill>
                  <a:srgbClr val="C00000"/>
                </a:solidFill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</a:rPr>
              <a:t>Xval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b="1" dirty="0"/>
              <a:t>+ (</a:t>
            </a:r>
            <a:r>
              <a:rPr lang="en-US" altLang="en-US" sz="2800" b="1" dirty="0" err="1"/>
              <a:t>Yval</a:t>
            </a:r>
            <a:r>
              <a:rPr lang="en-US" altLang="en-US" sz="2800" b="1" dirty="0"/>
              <a:t> – </a:t>
            </a:r>
            <a:r>
              <a:rPr lang="en-US" altLang="en-US" sz="2800" b="1" dirty="0" err="1"/>
              <a:t>Zval</a:t>
            </a:r>
            <a:r>
              <a:rPr lang="en-US" altLang="en-US" sz="2800" b="1" dirty="0"/>
              <a:t>)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4785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71D0D6-17B7-9548-BA1B-CB472CD9998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5327973" y="4236031"/>
            <a:ext cx="3896413" cy="219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Yval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Zval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b="1" dirty="0">
                <a:latin typeface="Courier New" charset="0"/>
              </a:rPr>
              <a:t>	mov </a:t>
            </a:r>
            <a:r>
              <a:rPr lang="en-US" altLang="en-US" sz="2800" b="1" dirty="0" err="1">
                <a:latin typeface="Courier New" charset="0"/>
              </a:rPr>
              <a:t>eax,</a:t>
            </a:r>
            <a:r>
              <a:rPr lang="en-US" altLang="en-US" sz="2800" b="1" dirty="0" err="1">
                <a:solidFill>
                  <a:srgbClr val="112EAC"/>
                </a:solidFill>
                <a:latin typeface="Courier New" charset="0"/>
              </a:rPr>
              <a:t>Xval</a:t>
            </a:r>
            <a:endParaRPr lang="en-US" altLang="en-US" sz="2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sub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sz="1800" dirty="0" err="1">
                <a:latin typeface="Courier New" charset="0"/>
              </a:rPr>
              <a:t>,eax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1257094" y="1820268"/>
            <a:ext cx="9680986" cy="192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Translate the following expression into assembly language. </a:t>
            </a:r>
            <a:br>
              <a:rPr lang="en-US" altLang="en-US" sz="2100" dirty="0">
                <a:latin typeface="+mn-lt"/>
              </a:rPr>
            </a:br>
            <a:endParaRPr lang="en-US" altLang="en-US" sz="2100" dirty="0">
              <a:latin typeface="+mn-lt"/>
            </a:endParaRP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u="sng" dirty="0">
                <a:solidFill>
                  <a:srgbClr val="FF0000"/>
                </a:solidFill>
                <a:latin typeface="+mn-lt"/>
              </a:rPr>
              <a:t>Do not permit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Xval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Yval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or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Zval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to be modified</a:t>
            </a:r>
            <a:r>
              <a:rPr lang="en-US" altLang="en-US" sz="1900" dirty="0">
                <a:latin typeface="+mn-lt"/>
              </a:rPr>
              <a:t>: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dirty="0">
                <a:latin typeface="+mn-lt"/>
              </a:rPr>
              <a:t>			</a:t>
            </a:r>
            <a:r>
              <a:rPr lang="en-US" altLang="en-US" sz="2800" b="1" dirty="0" err="1">
                <a:latin typeface="+mn-lt"/>
              </a:rPr>
              <a:t>Rval</a:t>
            </a:r>
            <a:r>
              <a:rPr lang="en-US" altLang="en-US" sz="2800" b="1" dirty="0">
                <a:latin typeface="+mn-lt"/>
              </a:rPr>
              <a:t> = </a:t>
            </a:r>
            <a:r>
              <a:rPr lang="en-US" altLang="en-US" sz="2800" b="1" dirty="0" err="1">
                <a:latin typeface="+mn-lt"/>
              </a:rPr>
              <a:t>Xval</a:t>
            </a:r>
            <a:r>
              <a:rPr lang="en-US" altLang="en-US" sz="2800" b="1" dirty="0">
                <a:latin typeface="+mn-lt"/>
              </a:rPr>
              <a:t> - (</a:t>
            </a:r>
            <a:r>
              <a:rPr lang="en-US" altLang="en-US" sz="2800" b="1" dirty="0">
                <a:solidFill>
                  <a:srgbClr val="C00000"/>
                </a:solidFill>
                <a:latin typeface="+mn-lt"/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  <a:latin typeface="+mn-lt"/>
              </a:rPr>
              <a:t>Yval</a:t>
            </a:r>
            <a:r>
              <a:rPr lang="en-US" altLang="en-US" sz="2800" b="1" dirty="0">
                <a:latin typeface="+mn-lt"/>
              </a:rPr>
              <a:t> + </a:t>
            </a:r>
            <a:r>
              <a:rPr lang="en-US" altLang="en-US" sz="2800" b="1" dirty="0" err="1">
                <a:latin typeface="+mn-lt"/>
              </a:rPr>
              <a:t>Zval</a:t>
            </a:r>
            <a:r>
              <a:rPr lang="en-US" altLang="en-US" sz="2800" b="1" dirty="0">
                <a:latin typeface="+mn-lt"/>
              </a:rPr>
              <a:t>)</a:t>
            </a:r>
          </a:p>
        </p:txBody>
      </p:sp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2019430" y="3629921"/>
            <a:ext cx="7086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Assume that all values are signed </a:t>
            </a:r>
            <a:r>
              <a:rPr lang="en-US" altLang="en-US" sz="1800" dirty="0" err="1">
                <a:latin typeface="+mn-lt"/>
              </a:rPr>
              <a:t>doublewords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10853" y="3016946"/>
            <a:ext cx="263110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100"/>
              <a:t>Previous Example:</a:t>
            </a:r>
          </a:p>
          <a:p>
            <a:pPr>
              <a:spcBef>
                <a:spcPct val="50000"/>
              </a:spcBef>
            </a:pPr>
            <a:r>
              <a:rPr lang="en-US" altLang="en-US" b="1" dirty="0" err="1"/>
              <a:t>Rval</a:t>
            </a:r>
            <a:r>
              <a:rPr lang="en-US" altLang="en-US" b="1" dirty="0"/>
              <a:t> = -</a:t>
            </a:r>
            <a:r>
              <a:rPr lang="en-US" altLang="en-US" b="1" dirty="0" err="1"/>
              <a:t>Xval</a:t>
            </a:r>
            <a:r>
              <a:rPr lang="en-US" altLang="en-US" b="1" dirty="0"/>
              <a:t> + (</a:t>
            </a:r>
            <a:r>
              <a:rPr lang="en-US" altLang="en-US" b="1" dirty="0" err="1"/>
              <a:t>Yval</a:t>
            </a:r>
            <a:r>
              <a:rPr lang="en-US" altLang="en-US" b="1" dirty="0"/>
              <a:t> – </a:t>
            </a:r>
            <a:r>
              <a:rPr lang="en-US" altLang="en-US" b="1" dirty="0" err="1"/>
              <a:t>Zval</a:t>
            </a:r>
            <a:r>
              <a:rPr lang="en-US" altLang="en-US" b="1" dirty="0"/>
              <a:t>)</a:t>
            </a:r>
            <a:endParaRPr lang="en-US" altLang="en-US" sz="2100" dirty="0"/>
          </a:p>
        </p:txBody>
      </p:sp>
      <p:sp>
        <p:nvSpPr>
          <p:cNvPr id="11" name="Rectangle 10"/>
          <p:cNvSpPr/>
          <p:nvPr/>
        </p:nvSpPr>
        <p:spPr>
          <a:xfrm>
            <a:off x="3249836" y="4556313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</p:spTree>
    <p:extLst>
      <p:ext uri="{BB962C8B-B14F-4D97-AF65-F5344CB8AC3E}">
        <p14:creationId xmlns:p14="http://schemas.microsoft.com/office/powerpoint/2010/main" val="40854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dirty="0">
                <a:solidFill>
                  <a:srgbClr val="112EAC"/>
                </a:solidFill>
              </a:rPr>
              <a:t>Flags</a:t>
            </a:r>
            <a:r>
              <a:rPr lang="en-US" altLang="en-US" sz="3600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18785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C3A35D-36F4-ED44-A607-F6DA5C3543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Why?</a:t>
            </a:r>
            <a:endParaRPr lang="en-US" altLang="en-US" sz="4000" b="1" dirty="0">
              <a:solidFill>
                <a:srgbClr val="112EA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2594" y="1898938"/>
            <a:ext cx="988998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When executing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arithmetic instructions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we often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want to know something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about the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result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Is it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negative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positive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Is it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too large 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or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too small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fit into the destination operand?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2594" y="3399344"/>
            <a:ext cx="10003086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Answers to such questions can help detect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calculation errors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that might otherwise cause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erratic program behavior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2593" y="4514066"/>
            <a:ext cx="968072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values of CPU status flags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is used to check 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outcome of arithmetic operations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112EAC"/>
                </a:solidFill>
                <a:latin typeface="Helvetica" charset="0"/>
              </a:rPr>
              <a:t>Status flag values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are also used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activate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Helvetica" charset="0"/>
              </a:rPr>
              <a:t>conditional branching instructions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the basic tools of program logic.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66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C3A35D-36F4-ED44-A607-F6DA5C3543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Flags</a:t>
            </a:r>
            <a:r>
              <a:rPr lang="en-US" altLang="en-US" sz="4000" dirty="0"/>
              <a:t> Affected by </a:t>
            </a:r>
            <a:r>
              <a:rPr lang="en-US" altLang="en-US" sz="4000" b="1" dirty="0">
                <a:solidFill>
                  <a:srgbClr val="112EAC"/>
                </a:solidFill>
              </a:rPr>
              <a:t>Arithmetic/Bitwise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976" y="1915666"/>
            <a:ext cx="9752704" cy="4114800"/>
          </a:xfrm>
        </p:spPr>
        <p:txBody>
          <a:bodyPr/>
          <a:lstStyle/>
          <a:p>
            <a:pPr eaLnBrk="1" hangingPunct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800" b="1" dirty="0">
                <a:solidFill>
                  <a:srgbClr val="112EAC"/>
                </a:solidFill>
              </a:rPr>
              <a:t>ALU</a:t>
            </a:r>
            <a:r>
              <a:rPr lang="en-US" altLang="en-US" dirty="0"/>
              <a:t> has a number </a:t>
            </a:r>
            <a:r>
              <a:rPr lang="en-US" altLang="en-US" b="1" dirty="0">
                <a:solidFill>
                  <a:srgbClr val="112EAC"/>
                </a:solidFill>
              </a:rPr>
              <a:t>of status flags </a:t>
            </a:r>
            <a:r>
              <a:rPr lang="en-US" altLang="en-US" dirty="0"/>
              <a:t>that reflect the outcome of 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arithmetic</a:t>
            </a:r>
            <a:r>
              <a:rPr lang="en-US" altLang="en-US" dirty="0"/>
              <a:t> operations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bitwise</a:t>
            </a:r>
            <a:r>
              <a:rPr lang="en-US" altLang="en-US" dirty="0"/>
              <a:t> operations</a:t>
            </a:r>
          </a:p>
          <a:p>
            <a:pPr>
              <a:lnSpc>
                <a:spcPct val="190000"/>
              </a:lnSpc>
              <a:spcBef>
                <a:spcPts val="200"/>
              </a:spcBef>
            </a:pPr>
            <a:r>
              <a:rPr lang="en-US" altLang="en-US" sz="2800" b="1" dirty="0">
                <a:solidFill>
                  <a:srgbClr val="112EAC"/>
                </a:solidFill>
              </a:rPr>
              <a:t>based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on the contents of the </a:t>
            </a:r>
          </a:p>
          <a:p>
            <a:pPr>
              <a:lnSpc>
                <a:spcPct val="190000"/>
              </a:lnSpc>
              <a:spcBef>
                <a:spcPts val="200"/>
              </a:spcBef>
            </a:pPr>
            <a:r>
              <a:rPr lang="en-US" altLang="en-US" dirty="0">
                <a:solidFill>
                  <a:srgbClr val="C00000"/>
                </a:solidFill>
              </a:rPr>
              <a:t>destination operand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28527" y="3064747"/>
            <a:ext cx="5428066" cy="2464952"/>
            <a:chOff x="5894142" y="3206968"/>
            <a:chExt cx="5229694" cy="1946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4142" y="3206968"/>
              <a:ext cx="5229694" cy="1946924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10058400" y="3507969"/>
              <a:ext cx="864524" cy="689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80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C3A35D-36F4-ED44-A607-F6DA5C3543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Flags</a:t>
            </a:r>
            <a:r>
              <a:rPr lang="en-US" altLang="en-US" sz="4000" dirty="0"/>
              <a:t> Affected by </a:t>
            </a:r>
            <a:r>
              <a:rPr lang="en-US" altLang="en-US" sz="4000" b="1" dirty="0">
                <a:solidFill>
                  <a:srgbClr val="112EAC"/>
                </a:solidFill>
              </a:rPr>
              <a:t>Arithmetic/Bitwise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976" y="1915666"/>
            <a:ext cx="9752704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Essential flags: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Zero flag </a:t>
            </a:r>
            <a:r>
              <a:rPr lang="en-US" altLang="en-US" dirty="0"/>
              <a:t>– set when destination equals </a:t>
            </a:r>
            <a:r>
              <a:rPr lang="en-US" altLang="en-US" dirty="0">
                <a:solidFill>
                  <a:srgbClr val="112EAC"/>
                </a:solidFill>
              </a:rPr>
              <a:t>zero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Sign flag </a:t>
            </a:r>
            <a:r>
              <a:rPr lang="en-US" altLang="en-US" dirty="0"/>
              <a:t>– set when destination is </a:t>
            </a:r>
            <a:r>
              <a:rPr lang="en-US" altLang="en-US" dirty="0">
                <a:solidFill>
                  <a:srgbClr val="112EAC"/>
                </a:solidFill>
              </a:rPr>
              <a:t>negative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Carry flag </a:t>
            </a:r>
            <a:r>
              <a:rPr lang="en-US" altLang="en-US" dirty="0"/>
              <a:t>– set when </a:t>
            </a:r>
            <a:r>
              <a:rPr lang="en-US" altLang="en-US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 value is </a:t>
            </a:r>
            <a:r>
              <a:rPr lang="en-US" altLang="en-US" dirty="0">
                <a:solidFill>
                  <a:srgbClr val="112EAC"/>
                </a:solidFill>
              </a:rPr>
              <a:t>out of range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Overflow flag </a:t>
            </a:r>
            <a:r>
              <a:rPr lang="en-US" altLang="en-US" dirty="0"/>
              <a:t>– set when </a:t>
            </a:r>
            <a:r>
              <a:rPr lang="en-US" altLang="en-US" dirty="0">
                <a:solidFill>
                  <a:srgbClr val="C00000"/>
                </a:solidFill>
              </a:rPr>
              <a:t>signed</a:t>
            </a:r>
            <a:r>
              <a:rPr lang="en-US" altLang="en-US" dirty="0"/>
              <a:t> value is </a:t>
            </a:r>
            <a:r>
              <a:rPr lang="en-US" altLang="en-US" dirty="0">
                <a:solidFill>
                  <a:srgbClr val="112EAC"/>
                </a:solidFill>
              </a:rPr>
              <a:t>out of 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48" y="1519905"/>
            <a:ext cx="4425105" cy="14455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3" y="4773005"/>
            <a:ext cx="5835262" cy="700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2976" y="4108846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Visual Studio Flags?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2918" y="5668890"/>
            <a:ext cx="397281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sz="1400" dirty="0"/>
              <a:t>The </a:t>
            </a:r>
            <a:r>
              <a:rPr lang="en-US" altLang="en-US" sz="1400" b="1" dirty="0">
                <a:solidFill>
                  <a:srgbClr val="112EAC"/>
                </a:solidFill>
              </a:rPr>
              <a:t>MOV</a:t>
            </a:r>
            <a:r>
              <a:rPr lang="en-US" altLang="en-US" sz="1400" dirty="0"/>
              <a:t> instruction never affects the flags. (</a:t>
            </a:r>
            <a:r>
              <a:rPr lang="en-US" altLang="en-US" sz="1400" b="1" dirty="0">
                <a:solidFill>
                  <a:srgbClr val="FF0000"/>
                </a:solidFill>
              </a:rPr>
              <a:t>Why?</a:t>
            </a:r>
            <a:r>
              <a:rPr lang="en-US" alt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844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66A84F-D8E9-5844-A604-2A2D127320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Map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62607" y="2169014"/>
            <a:ext cx="7924800" cy="3661321"/>
            <a:chOff x="2057400" y="1066801"/>
            <a:chExt cx="7924800" cy="3661321"/>
          </a:xfrm>
          <a:noFill/>
        </p:grpSpPr>
        <p:sp>
          <p:nvSpPr>
            <p:cNvPr id="31749" name="Text Box 3"/>
            <p:cNvSpPr txBox="1">
              <a:spLocks noChangeArrowheads="1"/>
            </p:cNvSpPr>
            <p:nvPr/>
          </p:nvSpPr>
          <p:spPr bwMode="auto">
            <a:xfrm>
              <a:off x="5257800" y="4038601"/>
              <a:ext cx="1447800" cy="3905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status flags</a:t>
              </a:r>
            </a:p>
          </p:txBody>
        </p:sp>
        <p:sp>
          <p:nvSpPr>
            <p:cNvPr id="31750" name="Text Box 4"/>
            <p:cNvSpPr txBox="1">
              <a:spLocks noChangeArrowheads="1"/>
            </p:cNvSpPr>
            <p:nvPr/>
          </p:nvSpPr>
          <p:spPr bwMode="auto">
            <a:xfrm>
              <a:off x="5486400" y="2428876"/>
              <a:ext cx="914400" cy="3905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ALU</a:t>
              </a:r>
            </a:p>
          </p:txBody>
        </p:sp>
        <p:sp>
          <p:nvSpPr>
            <p:cNvPr id="31751" name="Text Box 5"/>
            <p:cNvSpPr txBox="1">
              <a:spLocks noChangeArrowheads="1"/>
            </p:cNvSpPr>
            <p:nvPr/>
          </p:nvSpPr>
          <p:spPr bwMode="auto">
            <a:xfrm>
              <a:off x="7924800" y="2667001"/>
              <a:ext cx="2057400" cy="38472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conditional jumps</a:t>
              </a:r>
            </a:p>
          </p:txBody>
        </p:sp>
        <p:sp>
          <p:nvSpPr>
            <p:cNvPr id="31752" name="Text Box 6"/>
            <p:cNvSpPr txBox="1">
              <a:spLocks noChangeArrowheads="1"/>
            </p:cNvSpPr>
            <p:nvPr/>
          </p:nvSpPr>
          <p:spPr bwMode="auto">
            <a:xfrm>
              <a:off x="8077200" y="4343401"/>
              <a:ext cx="1828800" cy="38472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branching logic</a:t>
              </a:r>
            </a:p>
          </p:txBody>
        </p:sp>
        <p:sp>
          <p:nvSpPr>
            <p:cNvPr id="31753" name="Text Box 8"/>
            <p:cNvSpPr txBox="1">
              <a:spLocks noChangeArrowheads="1"/>
            </p:cNvSpPr>
            <p:nvPr/>
          </p:nvSpPr>
          <p:spPr bwMode="auto">
            <a:xfrm>
              <a:off x="2057400" y="2978150"/>
              <a:ext cx="2362200" cy="67945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arithmetic &amp; bitwise operations</a:t>
              </a:r>
            </a:p>
          </p:txBody>
        </p:sp>
        <p:sp>
          <p:nvSpPr>
            <p:cNvPr id="31754" name="Line 9"/>
            <p:cNvSpPr>
              <a:spLocks noChangeShapeType="1"/>
            </p:cNvSpPr>
            <p:nvPr/>
          </p:nvSpPr>
          <p:spPr bwMode="auto">
            <a:xfrm flipH="1" flipV="1">
              <a:off x="5943600" y="1524000"/>
              <a:ext cx="0" cy="9144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5" name="Line 10"/>
            <p:cNvSpPr>
              <a:spLocks noChangeShapeType="1"/>
            </p:cNvSpPr>
            <p:nvPr/>
          </p:nvSpPr>
          <p:spPr bwMode="auto">
            <a:xfrm>
              <a:off x="4419600" y="3657600"/>
              <a:ext cx="838200" cy="381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6" name="Line 11"/>
            <p:cNvSpPr>
              <a:spLocks noChangeShapeType="1"/>
            </p:cNvSpPr>
            <p:nvPr/>
          </p:nvSpPr>
          <p:spPr bwMode="auto">
            <a:xfrm flipH="1" flipV="1">
              <a:off x="5943600" y="2895600"/>
              <a:ext cx="0" cy="1143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7" name="Line 12"/>
            <p:cNvSpPr>
              <a:spLocks noChangeShapeType="1"/>
            </p:cNvSpPr>
            <p:nvPr/>
          </p:nvSpPr>
          <p:spPr bwMode="auto">
            <a:xfrm flipV="1">
              <a:off x="6781800" y="3048000"/>
              <a:ext cx="1066800" cy="9906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8" name="Line 14"/>
            <p:cNvSpPr>
              <a:spLocks noChangeShapeType="1"/>
            </p:cNvSpPr>
            <p:nvPr/>
          </p:nvSpPr>
          <p:spPr bwMode="auto">
            <a:xfrm flipH="1">
              <a:off x="8991600" y="3124200"/>
              <a:ext cx="0" cy="1143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 rot="16200000">
              <a:off x="5327940" y="1731655"/>
              <a:ext cx="9906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 part of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 rot="19056515">
              <a:off x="6316276" y="3190149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used by</a:t>
              </a:r>
            </a:p>
          </p:txBody>
        </p:sp>
        <p:sp>
          <p:nvSpPr>
            <p:cNvPr id="31761" name="Text Box 17"/>
            <p:cNvSpPr txBox="1">
              <a:spLocks noChangeArrowheads="1"/>
            </p:cNvSpPr>
            <p:nvPr/>
          </p:nvSpPr>
          <p:spPr bwMode="auto">
            <a:xfrm rot="5400000">
              <a:off x="8293015" y="3395985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 provide</a:t>
              </a:r>
            </a:p>
          </p:txBody>
        </p:sp>
        <p:sp>
          <p:nvSpPr>
            <p:cNvPr id="31762" name="Text Box 19"/>
            <p:cNvSpPr txBox="1">
              <a:spLocks noChangeArrowheads="1"/>
            </p:cNvSpPr>
            <p:nvPr/>
          </p:nvSpPr>
          <p:spPr bwMode="auto">
            <a:xfrm rot="16200000">
              <a:off x="4920044" y="3249042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attached to</a:t>
              </a:r>
            </a:p>
          </p:txBody>
        </p:sp>
        <p:sp>
          <p:nvSpPr>
            <p:cNvPr id="31763" name="Text Box 20"/>
            <p:cNvSpPr txBox="1">
              <a:spLocks noChangeArrowheads="1"/>
            </p:cNvSpPr>
            <p:nvPr/>
          </p:nvSpPr>
          <p:spPr bwMode="auto">
            <a:xfrm rot="1593375">
              <a:off x="4017436" y="3449008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affect</a:t>
              </a:r>
            </a:p>
          </p:txBody>
        </p:sp>
        <p:sp>
          <p:nvSpPr>
            <p:cNvPr id="31764" name="Text Box 21"/>
            <p:cNvSpPr txBox="1">
              <a:spLocks noChangeArrowheads="1"/>
            </p:cNvSpPr>
            <p:nvPr/>
          </p:nvSpPr>
          <p:spPr bwMode="auto">
            <a:xfrm>
              <a:off x="5486400" y="1066801"/>
              <a:ext cx="914400" cy="3905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CPU</a:t>
              </a:r>
            </a:p>
          </p:txBody>
        </p:sp>
        <p:sp>
          <p:nvSpPr>
            <p:cNvPr id="31766" name="Line 23"/>
            <p:cNvSpPr>
              <a:spLocks noChangeShapeType="1"/>
            </p:cNvSpPr>
            <p:nvPr/>
          </p:nvSpPr>
          <p:spPr bwMode="auto">
            <a:xfrm>
              <a:off x="6400800" y="1447800"/>
              <a:ext cx="1447800" cy="1143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67" name="Text Box 24"/>
            <p:cNvSpPr txBox="1">
              <a:spLocks noChangeArrowheads="1"/>
            </p:cNvSpPr>
            <p:nvPr/>
          </p:nvSpPr>
          <p:spPr bwMode="auto">
            <a:xfrm rot="2316467">
              <a:off x="6342736" y="1662640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executes</a:t>
              </a:r>
            </a:p>
          </p:txBody>
        </p:sp>
        <p:sp>
          <p:nvSpPr>
            <p:cNvPr id="31768" name="Line 25"/>
            <p:cNvSpPr>
              <a:spLocks noChangeShapeType="1"/>
            </p:cNvSpPr>
            <p:nvPr/>
          </p:nvSpPr>
          <p:spPr bwMode="auto">
            <a:xfrm flipH="1">
              <a:off x="4495800" y="2667000"/>
              <a:ext cx="990600" cy="3048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69" name="Text Box 26"/>
            <p:cNvSpPr txBox="1">
              <a:spLocks noChangeArrowheads="1"/>
            </p:cNvSpPr>
            <p:nvPr/>
          </p:nvSpPr>
          <p:spPr bwMode="auto">
            <a:xfrm rot="20371606">
              <a:off x="4440891" y="2431631"/>
              <a:ext cx="11430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executes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192305" y="1791616"/>
            <a:ext cx="10725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en-US" sz="1600" dirty="0"/>
              <a:t> The </a:t>
            </a:r>
            <a:r>
              <a:rPr lang="en-US" altLang="en-US" sz="1600" b="1" dirty="0">
                <a:solidFill>
                  <a:srgbClr val="112EAC"/>
                </a:solidFill>
              </a:rPr>
              <a:t>ALU</a:t>
            </a:r>
            <a:r>
              <a:rPr lang="en-US" altLang="en-US" sz="1600" dirty="0"/>
              <a:t> has a number </a:t>
            </a:r>
            <a:r>
              <a:rPr lang="en-US" altLang="en-US" sz="1600" b="1" dirty="0">
                <a:solidFill>
                  <a:srgbClr val="112EAC"/>
                </a:solidFill>
              </a:rPr>
              <a:t>of status flags </a:t>
            </a:r>
            <a:r>
              <a:rPr lang="en-US" altLang="en-US" sz="1600" dirty="0"/>
              <a:t>that reflect the outcome of </a:t>
            </a:r>
            <a:r>
              <a:rPr lang="en-US" altLang="en-US" sz="1600" b="1" u="sng" dirty="0"/>
              <a:t>arithmetic</a:t>
            </a:r>
            <a:r>
              <a:rPr lang="en-US" altLang="en-US" sz="1600" dirty="0"/>
              <a:t> operations and </a:t>
            </a:r>
            <a:r>
              <a:rPr lang="en-US" altLang="en-US" sz="1600" b="1" u="sng" dirty="0"/>
              <a:t>bitwise</a:t>
            </a:r>
            <a:r>
              <a:rPr lang="en-US" altLang="en-US" sz="1600" dirty="0"/>
              <a:t> operations.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50" y="4955170"/>
            <a:ext cx="4120347" cy="134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3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66A84F-D8E9-5844-A604-2A2D127320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Displaying CPU Flags in Visual Studio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6692" y="1919363"/>
            <a:ext cx="969160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You must be currently debugging a program </a:t>
            </a:r>
            <a:r>
              <a:rPr lang="en-US" b="1" dirty="0">
                <a:solidFill>
                  <a:srgbClr val="FF0000"/>
                </a:solidFill>
              </a:rPr>
              <a:t>in order to see these menu options.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To display the CPU status flags </a:t>
            </a:r>
            <a:r>
              <a:rPr lang="en-US" b="1" dirty="0"/>
              <a:t>during a debugging session</a:t>
            </a:r>
            <a:r>
              <a:rPr lang="en-US" dirty="0">
                <a:solidFill>
                  <a:srgbClr val="2F2A2B"/>
                </a:solidFill>
              </a:rPr>
              <a:t>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select </a:t>
            </a:r>
            <a:r>
              <a:rPr lang="en-US" dirty="0">
                <a:solidFill>
                  <a:srgbClr val="112EAC"/>
                </a:solidFill>
              </a:rPr>
              <a:t>Windows</a:t>
            </a:r>
            <a:r>
              <a:rPr lang="en-US" dirty="0">
                <a:solidFill>
                  <a:srgbClr val="2F2A2B"/>
                </a:solidFill>
              </a:rPr>
              <a:t> from the Debug menu,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then select </a:t>
            </a:r>
            <a:r>
              <a:rPr lang="en-US" dirty="0">
                <a:solidFill>
                  <a:srgbClr val="112EAC"/>
                </a:solidFill>
              </a:rPr>
              <a:t>Registers</a:t>
            </a:r>
            <a:r>
              <a:rPr lang="en-US" dirty="0">
                <a:solidFill>
                  <a:srgbClr val="2F2A2B"/>
                </a:solidFill>
              </a:rPr>
              <a:t> from the </a:t>
            </a:r>
            <a:r>
              <a:rPr lang="en-US" dirty="0">
                <a:solidFill>
                  <a:srgbClr val="112EAC"/>
                </a:solidFill>
              </a:rPr>
              <a:t>Windows</a:t>
            </a:r>
            <a:r>
              <a:rPr lang="en-US" dirty="0">
                <a:solidFill>
                  <a:srgbClr val="2F2A2B"/>
                </a:solidFill>
              </a:rPr>
              <a:t> menu.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Inside the </a:t>
            </a:r>
            <a:r>
              <a:rPr lang="en-US" dirty="0">
                <a:solidFill>
                  <a:srgbClr val="112EAC"/>
                </a:solidFill>
              </a:rPr>
              <a:t>Registers window</a:t>
            </a:r>
            <a:r>
              <a:rPr lang="en-US" dirty="0">
                <a:solidFill>
                  <a:srgbClr val="2F2A2B"/>
                </a:solidFill>
              </a:rPr>
              <a:t>, right-click and select </a:t>
            </a:r>
            <a:r>
              <a:rPr lang="en-US" dirty="0">
                <a:solidFill>
                  <a:srgbClr val="112EAC"/>
                </a:solidFill>
              </a:rPr>
              <a:t>Flags</a:t>
            </a:r>
            <a:r>
              <a:rPr lang="en-US" dirty="0">
                <a:solidFill>
                  <a:srgbClr val="2F2A2B"/>
                </a:solidFill>
              </a:rPr>
              <a:t> from the dropdown list.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33453" y="4684355"/>
            <a:ext cx="542924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12EAC"/>
                </a:solidFill>
              </a:rPr>
              <a:t>Each flag is assigned a value of </a:t>
            </a:r>
            <a:r>
              <a:rPr lang="en-US" sz="2000" b="1" dirty="0">
                <a:solidFill>
                  <a:srgbClr val="00B050"/>
                </a:solidFill>
              </a:rPr>
              <a:t>0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112EAC"/>
                </a:solidFill>
              </a:rPr>
              <a:t>(</a:t>
            </a:r>
            <a:r>
              <a:rPr lang="en-US" sz="2000" b="1" dirty="0">
                <a:solidFill>
                  <a:srgbClr val="00B050"/>
                </a:solidFill>
              </a:rPr>
              <a:t>clear</a:t>
            </a:r>
            <a:r>
              <a:rPr lang="en-US" sz="2000" b="1" dirty="0">
                <a:solidFill>
                  <a:srgbClr val="112EAC"/>
                </a:solidFill>
              </a:rPr>
              <a:t>)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112EAC"/>
                </a:solidFill>
              </a:rPr>
              <a:t>or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1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112EAC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set</a:t>
            </a:r>
            <a:r>
              <a:rPr lang="en-US" sz="2000" b="1" dirty="0">
                <a:solidFill>
                  <a:srgbClr val="112EAC"/>
                </a:solidFill>
              </a:rPr>
              <a:t>)</a:t>
            </a:r>
            <a:r>
              <a:rPr lang="en-US" sz="2000" b="1" dirty="0">
                <a:solidFill>
                  <a:schemeClr val="accent3"/>
                </a:solidFill>
              </a:rPr>
              <a:t>.</a:t>
            </a:r>
            <a:endParaRPr lang="en-US" sz="2000" b="1" dirty="0"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9267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66A84F-D8E9-5844-A604-2A2D127320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b="1" dirty="0">
                <a:solidFill>
                  <a:srgbClr val="C00000"/>
                </a:solidFill>
              </a:rPr>
              <a:t>Operations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243739" y="2069057"/>
            <a:ext cx="9911941" cy="4495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dirty="0"/>
              <a:t> All </a:t>
            </a:r>
            <a:r>
              <a:rPr lang="en-US" altLang="en-US" sz="2400" dirty="0">
                <a:solidFill>
                  <a:srgbClr val="112EAC"/>
                </a:solidFill>
              </a:rPr>
              <a:t>CPU instructions </a:t>
            </a:r>
            <a:r>
              <a:rPr lang="en-US" altLang="en-US" sz="2400" u="sng" dirty="0"/>
              <a:t>operate exactly the same on </a:t>
            </a:r>
            <a:r>
              <a:rPr lang="en-US" altLang="en-US" sz="2400" dirty="0">
                <a:solidFill>
                  <a:srgbClr val="112EAC"/>
                </a:solidFill>
              </a:rPr>
              <a:t>signed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rgbClr val="112EAC"/>
                </a:solidFill>
              </a:rPr>
              <a:t>unsigned integers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u="sng" dirty="0"/>
              <a:t>CPU </a:t>
            </a:r>
            <a:r>
              <a:rPr lang="en-US" altLang="en-US" sz="2800" b="1" u="sng" dirty="0">
                <a:solidFill>
                  <a:srgbClr val="C00000"/>
                </a:solidFill>
              </a:rPr>
              <a:t>cannot</a:t>
            </a:r>
            <a:r>
              <a:rPr lang="en-US" altLang="en-US" u="sng" dirty="0">
                <a:solidFill>
                  <a:srgbClr val="C00000"/>
                </a:solidFill>
              </a:rPr>
              <a:t> </a:t>
            </a:r>
            <a:r>
              <a:rPr lang="en-US" altLang="en-US" u="sng" dirty="0"/>
              <a:t>distinguish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112EAC"/>
                </a:solidFill>
              </a:rPr>
              <a:t>signed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and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rgbClr val="112EAC"/>
                </a:solidFill>
              </a:rPr>
              <a:t>unsigned integers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800" dirty="0">
                <a:solidFill>
                  <a:srgbClr val="C00000"/>
                </a:solidFill>
              </a:rPr>
              <a:t>programmer</a:t>
            </a:r>
            <a:r>
              <a:rPr lang="en-US" altLang="en-US" dirty="0"/>
              <a:t>, are responsible for using the </a:t>
            </a:r>
            <a:r>
              <a:rPr lang="en-US" altLang="en-US" sz="3200" dirty="0">
                <a:solidFill>
                  <a:srgbClr val="112EAC"/>
                </a:solidFill>
              </a:rPr>
              <a:t>correct data type </a:t>
            </a:r>
            <a:r>
              <a:rPr lang="en-US" altLang="en-US" dirty="0"/>
              <a:t>with each instruction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35299" y="5128160"/>
            <a:ext cx="149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12EAC"/>
                </a:solidFill>
              </a:rPr>
              <a:t>CF vs. OF</a:t>
            </a:r>
          </a:p>
        </p:txBody>
      </p:sp>
    </p:spTree>
    <p:extLst>
      <p:ext uri="{BB962C8B-B14F-4D97-AF65-F5344CB8AC3E}">
        <p14:creationId xmlns:p14="http://schemas.microsoft.com/office/powerpoint/2010/main" val="366231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5148-CBDD-B84A-B270-8B1ABEEB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93F4-F1BA-4145-BDA0-C20C1812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to Register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Register to Memory , Vice versa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9266F-E69A-A942-B84C-66AF001F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A4EA-F279-ED40-921F-32459778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C40F1-0A70-3A42-AEEA-95812137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A43CBC-7468-A84A-AD57-F1D845903343}"/>
              </a:ext>
            </a:extLst>
          </p:cNvPr>
          <p:cNvSpPr/>
          <p:nvPr/>
        </p:nvSpPr>
        <p:spPr>
          <a:xfrm>
            <a:off x="1847911" y="4786984"/>
            <a:ext cx="2340429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5CFC2D-38F0-AD47-911D-920A293209D7}"/>
              </a:ext>
            </a:extLst>
          </p:cNvPr>
          <p:cNvSpPr/>
          <p:nvPr/>
        </p:nvSpPr>
        <p:spPr>
          <a:xfrm>
            <a:off x="8249697" y="4240404"/>
            <a:ext cx="3104103" cy="1768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E9EF3-6130-3442-9BA3-5031F17BF0E8}"/>
              </a:ext>
            </a:extLst>
          </p:cNvPr>
          <p:cNvSpPr/>
          <p:nvPr/>
        </p:nvSpPr>
        <p:spPr>
          <a:xfrm>
            <a:off x="8404609" y="4401179"/>
            <a:ext cx="1704870" cy="32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D11C30-036B-A047-B58D-B260B8DDDFDF}"/>
              </a:ext>
            </a:extLst>
          </p:cNvPr>
          <p:cNvSpPr/>
          <p:nvPr/>
        </p:nvSpPr>
        <p:spPr>
          <a:xfrm>
            <a:off x="8404609" y="4833257"/>
            <a:ext cx="1704870" cy="32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08BB3-2B51-7741-99FF-B1C8EBB08B43}"/>
              </a:ext>
            </a:extLst>
          </p:cNvPr>
          <p:cNvSpPr/>
          <p:nvPr/>
        </p:nvSpPr>
        <p:spPr>
          <a:xfrm>
            <a:off x="8404609" y="5291416"/>
            <a:ext cx="1704870" cy="32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93A15B-6812-4A43-B971-8F68D58961B9}"/>
              </a:ext>
            </a:extLst>
          </p:cNvPr>
          <p:cNvSpPr/>
          <p:nvPr/>
        </p:nvSpPr>
        <p:spPr>
          <a:xfrm>
            <a:off x="6918635" y="4375098"/>
            <a:ext cx="1704870" cy="32322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0011010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46763C-4970-294F-A9C5-EC4E3FE4EA8E}"/>
              </a:ext>
            </a:extLst>
          </p:cNvPr>
          <p:cNvSpPr/>
          <p:nvPr/>
        </p:nvSpPr>
        <p:spPr>
          <a:xfrm>
            <a:off x="6918635" y="4759928"/>
            <a:ext cx="1704870" cy="32322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0011012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86252F-158C-8E4A-9D80-37D0562F5A40}"/>
              </a:ext>
            </a:extLst>
          </p:cNvPr>
          <p:cNvSpPr/>
          <p:nvPr/>
        </p:nvSpPr>
        <p:spPr>
          <a:xfrm>
            <a:off x="6905730" y="5213830"/>
            <a:ext cx="1704870" cy="32322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0011014</a:t>
            </a:r>
          </a:p>
        </p:txBody>
      </p:sp>
    </p:spTree>
    <p:extLst>
      <p:ext uri="{BB962C8B-B14F-4D97-AF65-F5344CB8AC3E}">
        <p14:creationId xmlns:p14="http://schemas.microsoft.com/office/powerpoint/2010/main" val="3218289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D1D745C-CD17-2C40-80B5-F545F1C620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Zero flag (ZF) 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3276600" y="2963113"/>
            <a:ext cx="5562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mov ecx,1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sub </a:t>
            </a:r>
            <a:r>
              <a:rPr lang="en-US" altLang="en-US" sz="2000" dirty="0">
                <a:latin typeface="+mn-lt"/>
              </a:rPr>
              <a:t>ecx,1 	;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ECX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= 0, ZF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mov </a:t>
            </a:r>
            <a:r>
              <a:rPr lang="en-US" altLang="en-US" sz="2000" dirty="0" err="1">
                <a:latin typeface="+mn-lt"/>
              </a:rPr>
              <a:t>eax,FFFFFFFFh</a:t>
            </a: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eax</a:t>
            </a:r>
            <a:r>
              <a:rPr lang="en-US" altLang="en-US" sz="2000" dirty="0">
                <a:latin typeface="+mn-lt"/>
              </a:rPr>
              <a:t> 	; EAX = 0, ZF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eax</a:t>
            </a:r>
            <a:r>
              <a:rPr lang="en-US" altLang="en-US" sz="2000" dirty="0">
                <a:latin typeface="+mn-lt"/>
              </a:rPr>
              <a:t> 	; EAX = 1, ZF = 0</a:t>
            </a:r>
          </a:p>
        </p:txBody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1241612" y="1854979"/>
            <a:ext cx="991406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800" b="1" dirty="0">
                <a:solidFill>
                  <a:srgbClr val="112EAC"/>
                </a:solidFill>
                <a:latin typeface="+mn-lt"/>
              </a:rPr>
              <a:t>Zero flag (ZF)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set </a:t>
            </a:r>
            <a:r>
              <a:rPr lang="en-US" altLang="en-US" sz="1800" dirty="0">
                <a:latin typeface="+mn-lt"/>
              </a:rPr>
              <a:t>when the result of an </a:t>
            </a:r>
            <a:r>
              <a:rPr lang="en-US" altLang="en-US" sz="1800" b="1" dirty="0">
                <a:latin typeface="+mn-lt"/>
              </a:rPr>
              <a:t>operation</a:t>
            </a:r>
            <a:r>
              <a:rPr lang="en-US" altLang="en-US" sz="1800" dirty="0">
                <a:latin typeface="+mn-lt"/>
              </a:rPr>
              <a:t> produces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zero</a:t>
            </a:r>
            <a:r>
              <a:rPr lang="en-US" altLang="en-US" sz="1800" dirty="0">
                <a:latin typeface="+mn-lt"/>
              </a:rPr>
              <a:t> in the destination operand.  </a:t>
            </a:r>
          </a:p>
        </p:txBody>
      </p:sp>
      <p:sp>
        <p:nvSpPr>
          <p:cNvPr id="32775" name="Text Box 5"/>
          <p:cNvSpPr txBox="1">
            <a:spLocks noChangeArrowheads="1"/>
          </p:cNvSpPr>
          <p:nvPr/>
        </p:nvSpPr>
        <p:spPr bwMode="auto">
          <a:xfrm>
            <a:off x="3276600" y="4920169"/>
            <a:ext cx="4572000" cy="11827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5425" indent="-2254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Remember...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 flag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set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when it equals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1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 flag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clear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when it equals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0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663969" y="2663312"/>
            <a:ext cx="2949734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b="1" dirty="0">
                <a:solidFill>
                  <a:srgbClr val="112EAC"/>
                </a:solidFill>
              </a:rPr>
              <a:t>Based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on the contents of the </a:t>
            </a:r>
            <a:r>
              <a:rPr lang="en-US" altLang="en-US" b="1" dirty="0">
                <a:solidFill>
                  <a:srgbClr val="C00000"/>
                </a:solidFill>
              </a:rPr>
              <a:t>destination operand</a:t>
            </a:r>
          </a:p>
        </p:txBody>
      </p:sp>
      <p:cxnSp>
        <p:nvCxnSpPr>
          <p:cNvPr id="4" name="Elbow Connector 3"/>
          <p:cNvCxnSpPr/>
          <p:nvPr/>
        </p:nvCxnSpPr>
        <p:spPr>
          <a:xfrm flipV="1">
            <a:off x="6218791" y="3002942"/>
            <a:ext cx="2414182" cy="370365"/>
          </a:xfrm>
          <a:prstGeom prst="bentConnector3">
            <a:avLst>
              <a:gd name="adj1" fmla="val -5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882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Carry flag (CF) 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6" y="1850717"/>
            <a:ext cx="9906774" cy="138715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800" b="1" dirty="0">
                <a:solidFill>
                  <a:srgbClr val="112EAC"/>
                </a:solidFill>
              </a:rPr>
              <a:t>Carry flag (CF) </a:t>
            </a:r>
            <a:r>
              <a:rPr lang="en-US" altLang="en-US" dirty="0"/>
              <a:t>is </a:t>
            </a:r>
            <a:r>
              <a:rPr lang="en-US" altLang="en-US" b="1" dirty="0">
                <a:solidFill>
                  <a:srgbClr val="112EAC"/>
                </a:solidFill>
              </a:rPr>
              <a:t>set</a:t>
            </a:r>
            <a:r>
              <a:rPr lang="en-US" altLang="en-US" dirty="0"/>
              <a:t> when the </a:t>
            </a:r>
            <a:r>
              <a:rPr lang="en-US" altLang="en-US" b="1" dirty="0"/>
              <a:t>result</a:t>
            </a:r>
            <a:r>
              <a:rPr lang="en-US" altLang="en-US" dirty="0"/>
              <a:t> of an </a:t>
            </a:r>
            <a:r>
              <a:rPr lang="en-US" altLang="en-US" b="1" dirty="0">
                <a:solidFill>
                  <a:srgbClr val="112EAC"/>
                </a:solidFill>
              </a:rPr>
              <a:t>operation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generates an </a:t>
            </a:r>
            <a:r>
              <a:rPr lang="en-US" altLang="en-US" b="1" u="sng" dirty="0">
                <a:solidFill>
                  <a:srgbClr val="C00000"/>
                </a:solidFill>
              </a:rPr>
              <a:t>unsigned value </a:t>
            </a:r>
            <a:r>
              <a:rPr lang="en-US" altLang="en-US" dirty="0"/>
              <a:t>that is </a:t>
            </a:r>
            <a:r>
              <a:rPr lang="en-US" altLang="en-US" b="1" u="sng" dirty="0"/>
              <a:t>out of range </a:t>
            </a:r>
            <a:r>
              <a:rPr lang="en-US" altLang="en-US" dirty="0"/>
              <a:t>(</a:t>
            </a:r>
            <a:r>
              <a:rPr lang="en-US" altLang="en-US" b="1" dirty="0"/>
              <a:t>too big </a:t>
            </a:r>
            <a:r>
              <a:rPr lang="en-US" altLang="en-US" dirty="0"/>
              <a:t>or </a:t>
            </a:r>
            <a:r>
              <a:rPr lang="en-US" altLang="en-US" b="1" dirty="0"/>
              <a:t>too small </a:t>
            </a:r>
            <a:r>
              <a:rPr lang="en-US" altLang="en-US" dirty="0"/>
              <a:t>for the </a:t>
            </a:r>
            <a:r>
              <a:rPr lang="en-US" altLang="en-US" b="1" u="sng" dirty="0"/>
              <a:t>destination operand</a:t>
            </a:r>
            <a:r>
              <a:rPr lang="en-US" altLang="en-US" dirty="0"/>
              <a:t>). </a:t>
            </a:r>
          </a:p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Addition .Vs Subtraction (</a:t>
            </a:r>
            <a:r>
              <a:rPr lang="en-US" b="1" dirty="0">
                <a:solidFill>
                  <a:srgbClr val="00B050"/>
                </a:solidFill>
              </a:rPr>
              <a:t>borrow</a:t>
            </a:r>
            <a:r>
              <a:rPr lang="en-US" altLang="en-US" dirty="0"/>
              <a:t>)</a:t>
            </a:r>
          </a:p>
        </p:txBody>
      </p:sp>
      <p:sp>
        <p:nvSpPr>
          <p:cNvPr id="36870" name="Text Box 4"/>
          <p:cNvSpPr txBox="1">
            <a:spLocks noChangeArrowheads="1"/>
          </p:cNvSpPr>
          <p:nvPr/>
        </p:nvSpPr>
        <p:spPr bwMode="auto">
          <a:xfrm>
            <a:off x="2198852" y="4580626"/>
            <a:ext cx="5116347" cy="87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al,0FFh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      ; CF = 1, AL = 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75" y="3699946"/>
            <a:ext cx="5557692" cy="26321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7280" y="3410668"/>
            <a:ext cx="3982180" cy="592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F2A2B"/>
                </a:solidFill>
                <a:latin typeface="Helvetica" charset="0"/>
              </a:rPr>
              <a:t>Addition</a:t>
            </a:r>
            <a:r>
              <a:rPr lang="en-US" sz="2000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and the </a:t>
            </a:r>
            <a:r>
              <a:rPr lang="en-US" sz="2000" dirty="0">
                <a:solidFill>
                  <a:srgbClr val="112EAC"/>
                </a:solidFill>
                <a:latin typeface="Helvetica" charset="0"/>
              </a:rPr>
              <a:t>Carry Flag </a:t>
            </a:r>
          </a:p>
        </p:txBody>
      </p:sp>
    </p:spTree>
    <p:extLst>
      <p:ext uri="{BB962C8B-B14F-4D97-AF65-F5344CB8AC3E}">
        <p14:creationId xmlns:p14="http://schemas.microsoft.com/office/powerpoint/2010/main" val="1813236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Carry flag (CF)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697" y="1913450"/>
            <a:ext cx="9164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F2A2B"/>
                </a:solidFill>
                <a:latin typeface="Helvetica" charset="0"/>
              </a:rPr>
              <a:t>Subtraction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the 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Carry (and </a:t>
            </a:r>
            <a:r>
              <a:rPr lang="en-US" sz="2400" b="1" dirty="0">
                <a:solidFill>
                  <a:srgbClr val="00B050"/>
                </a:solidFill>
              </a:rPr>
              <a:t>borrow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) Flag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subtract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operation sets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the Carry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when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larger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unsigned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smaller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one.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642" y="3566868"/>
            <a:ext cx="6607358" cy="2376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8135" y="4074547"/>
            <a:ext cx="397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 al,1</a:t>
            </a:r>
          </a:p>
          <a:p>
            <a:r>
              <a:rPr lang="ro-RO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sub al,2        ; AL = </a:t>
            </a:r>
            <a:r>
              <a:rPr lang="ro-RO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FFh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, CF = 1</a:t>
            </a:r>
            <a:endParaRPr lang="ro-RO" dirty="0">
              <a:solidFill>
                <a:schemeClr val="bg2">
                  <a:lumMod val="25000"/>
                </a:schemeClr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44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Operations, </a:t>
            </a:r>
            <a:r>
              <a:rPr lang="en-US" altLang="en-US" sz="4000" b="1" dirty="0">
                <a:solidFill>
                  <a:srgbClr val="C00000"/>
                </a:solidFill>
              </a:rPr>
              <a:t>Carry flag (CF)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697" y="1913450"/>
            <a:ext cx="9164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F2A2B"/>
                </a:solidFill>
                <a:latin typeface="Helvetica" charset="0"/>
              </a:rPr>
              <a:t>Subtraction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the 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Carry (and </a:t>
            </a:r>
            <a:r>
              <a:rPr lang="en-US" sz="2400" b="1" dirty="0">
                <a:solidFill>
                  <a:srgbClr val="00B050"/>
                </a:solidFill>
              </a:rPr>
              <a:t>borrow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) Flag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subtract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operation sets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the Carry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when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larger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unsigned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smaller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one.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9029" y="4087565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; </a:t>
            </a:r>
            <a:r>
              <a:rPr lang="en-US" altLang="en-US" sz="2000" b="1" dirty="0">
                <a:solidFill>
                  <a:srgbClr val="C00000"/>
                </a:solidFill>
                <a:latin typeface="Courier New" charset="0"/>
              </a:rPr>
              <a:t>Try to go below zero: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en-US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Courier New" charset="0"/>
              </a:rPr>
              <a:t>sub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 al,1      ; CF = 1, AL = FF</a:t>
            </a:r>
          </a:p>
        </p:txBody>
      </p:sp>
    </p:spTree>
    <p:extLst>
      <p:ext uri="{BB962C8B-B14F-4D97-AF65-F5344CB8AC3E}">
        <p14:creationId xmlns:p14="http://schemas.microsoft.com/office/powerpoint/2010/main" val="41766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Flags: </a:t>
            </a:r>
            <a:r>
              <a:rPr lang="en-US" altLang="en-US" sz="36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rgbClr val="112EAC"/>
                </a:solidFill>
              </a:rPr>
              <a:t>,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Helvetica" charset="0"/>
              </a:rPr>
              <a:t>Parity</a:t>
            </a:r>
            <a:endParaRPr lang="en-US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4697" y="1913450"/>
            <a:ext cx="9164665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  <a:effectLst/>
                <a:latin typeface="Helvetica" charset="0"/>
              </a:rPr>
              <a:t>Parity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575660" y="2743934"/>
            <a:ext cx="9762900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  <a:latin typeface="Helvetica" charset="0"/>
              </a:rPr>
              <a:t>The Parity flag (PF)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is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when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u="sng" dirty="0">
                <a:solidFill>
                  <a:srgbClr val="112EAC"/>
                </a:solidFill>
                <a:latin typeface="Helvetica" charset="0"/>
              </a:rPr>
              <a:t>least significant byte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of 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destination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has an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even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number of 1 bits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ADD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instructions alter the parity of AL: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lvl="5"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al,10001100b</a:t>
            </a:r>
          </a:p>
          <a:p>
            <a:pPr lvl="5">
              <a:lnSpc>
                <a:spcPct val="150000"/>
              </a:lnSpc>
            </a:pPr>
            <a:r>
              <a:rPr lang="en-US" dirty="0">
                <a:solidFill>
                  <a:srgbClr val="112EAC"/>
                </a:solidFill>
                <a:latin typeface="Helvetica" charset="0"/>
              </a:rPr>
              <a:t>add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00000010b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; AL = </a:t>
            </a:r>
            <a:r>
              <a:rPr lang="en-US" sz="2500" dirty="0">
                <a:solidFill>
                  <a:srgbClr val="112EAC"/>
                </a:solidFill>
                <a:latin typeface="Helvetica" charset="0"/>
              </a:rPr>
              <a:t>1</a:t>
            </a:r>
            <a:r>
              <a:rPr lang="en-US" sz="2500" dirty="0">
                <a:solidFill>
                  <a:srgbClr val="2F2A2B"/>
                </a:solidFill>
                <a:latin typeface="Helvetica" charset="0"/>
              </a:rPr>
              <a:t>000</a:t>
            </a:r>
            <a:r>
              <a:rPr lang="en-US" sz="2500" dirty="0">
                <a:solidFill>
                  <a:srgbClr val="112EAC"/>
                </a:solidFill>
                <a:latin typeface="Helvetica" charset="0"/>
              </a:rPr>
              <a:t>111</a:t>
            </a:r>
            <a:r>
              <a:rPr lang="en-US" sz="2500" dirty="0">
                <a:solidFill>
                  <a:srgbClr val="2F2A2B"/>
                </a:solidFill>
                <a:latin typeface="Helvetica" charset="0"/>
              </a:rPr>
              <a:t>0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PF = 1</a:t>
            </a:r>
          </a:p>
          <a:p>
            <a:pPr lvl="5">
              <a:lnSpc>
                <a:spcPct val="150000"/>
              </a:lnSpc>
            </a:pPr>
            <a:r>
              <a:rPr lang="en-US" dirty="0">
                <a:solidFill>
                  <a:srgbClr val="112EAC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al,10000000b ; AL = 0000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111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0,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PF = 0</a:t>
            </a:r>
            <a:endParaRPr lang="en-US" b="1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63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28AAF8-C77D-9543-B01B-1C286C8E812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Signed Operations, </a:t>
            </a:r>
            <a:r>
              <a:rPr lang="en-US" altLang="en-US" sz="4000" b="1" dirty="0">
                <a:solidFill>
                  <a:srgbClr val="C00000"/>
                </a:solidFill>
              </a:rPr>
              <a:t>Sign Flag (SF) </a:t>
            </a:r>
          </a:p>
        </p:txBody>
      </p:sp>
      <p:sp>
        <p:nvSpPr>
          <p:cNvPr id="33797" name="Text Box 3"/>
          <p:cNvSpPr txBox="1">
            <a:spLocks noChangeArrowheads="1"/>
          </p:cNvSpPr>
          <p:nvPr/>
        </p:nvSpPr>
        <p:spPr bwMode="auto">
          <a:xfrm>
            <a:off x="2531999" y="3443252"/>
            <a:ext cx="655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mov cx,0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sub cx,1 	; CX = -1, SF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add cx,2 	; CX =  1, SF = 0</a:t>
            </a:r>
          </a:p>
        </p:txBody>
      </p:sp>
      <p:sp>
        <p:nvSpPr>
          <p:cNvPr id="33798" name="Text Box 4"/>
          <p:cNvSpPr txBox="1">
            <a:spLocks noChangeArrowheads="1"/>
          </p:cNvSpPr>
          <p:nvPr/>
        </p:nvSpPr>
        <p:spPr bwMode="auto">
          <a:xfrm>
            <a:off x="1388999" y="1888772"/>
            <a:ext cx="7696200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2800" b="1" dirty="0">
                <a:solidFill>
                  <a:srgbClr val="112EAC"/>
                </a:solidFill>
                <a:latin typeface="+mn-lt"/>
              </a:rPr>
              <a:t>Sign flag (SF)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set</a:t>
            </a:r>
            <a:r>
              <a:rPr lang="en-US" altLang="en-US" sz="1800" dirty="0">
                <a:latin typeface="+mn-lt"/>
              </a:rPr>
              <a:t> when the destination operand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negative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flag</a:t>
            </a:r>
            <a:r>
              <a:rPr lang="en-US" altLang="en-US" sz="1800" dirty="0">
                <a:latin typeface="+mn-lt"/>
              </a:rPr>
              <a:t>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clear</a:t>
            </a:r>
            <a:r>
              <a:rPr lang="en-US" altLang="en-US" sz="1800" dirty="0">
                <a:latin typeface="+mn-lt"/>
              </a:rPr>
              <a:t> when the destination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positive</a:t>
            </a:r>
            <a:r>
              <a:rPr lang="en-US" altLang="en-US" sz="180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7371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28AAF8-C77D-9543-B01B-1C286C8E812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Signed Operations, </a:t>
            </a:r>
            <a:r>
              <a:rPr lang="en-US" altLang="en-US" sz="4000" b="1" dirty="0">
                <a:solidFill>
                  <a:srgbClr val="C00000"/>
                </a:solidFill>
              </a:rPr>
              <a:t>Sign Flag (SF) </a:t>
            </a:r>
          </a:p>
        </p:txBody>
      </p:sp>
      <p:sp>
        <p:nvSpPr>
          <p:cNvPr id="33798" name="Text Box 4"/>
          <p:cNvSpPr txBox="1">
            <a:spLocks noChangeArrowheads="1"/>
          </p:cNvSpPr>
          <p:nvPr/>
        </p:nvSpPr>
        <p:spPr bwMode="auto">
          <a:xfrm>
            <a:off x="1388999" y="1888772"/>
            <a:ext cx="7696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2800" b="1" dirty="0">
                <a:solidFill>
                  <a:srgbClr val="112EAC"/>
                </a:solidFill>
                <a:latin typeface="+mn-lt"/>
              </a:rPr>
              <a:t>Sign flag (SF)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set</a:t>
            </a:r>
            <a:r>
              <a:rPr lang="en-US" altLang="en-US" sz="1800" dirty="0">
                <a:latin typeface="+mn-lt"/>
              </a:rPr>
              <a:t> when the destination operand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negative</a:t>
            </a:r>
            <a:r>
              <a:rPr lang="en-US" altLang="en-US" sz="1800" dirty="0">
                <a:latin typeface="+mn-lt"/>
              </a:rPr>
              <a:t>. 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388999" y="2891740"/>
            <a:ext cx="7747698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sign flag is </a:t>
            </a:r>
            <a:r>
              <a:rPr lang="en-US" altLang="en-US" sz="2900" dirty="0">
                <a:latin typeface="+mn-lt"/>
              </a:rPr>
              <a:t>a copy of the </a:t>
            </a:r>
            <a:r>
              <a:rPr lang="en-US" altLang="en-US" sz="2900" b="1" dirty="0">
                <a:solidFill>
                  <a:srgbClr val="112EAC"/>
                </a:solidFill>
                <a:latin typeface="+mn-lt"/>
              </a:rPr>
              <a:t>destination's highest bit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3001529" y="4046800"/>
            <a:ext cx="655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mov al,0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sub al,1            ; AL = 11111111b, SF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add al,2            ; AL = 00000001b, SF = 0</a:t>
            </a:r>
          </a:p>
        </p:txBody>
      </p:sp>
    </p:spTree>
    <p:extLst>
      <p:ext uri="{BB962C8B-B14F-4D97-AF65-F5344CB8AC3E}">
        <p14:creationId xmlns:p14="http://schemas.microsoft.com/office/powerpoint/2010/main" val="3266386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0E6A3B5-25BA-7943-BBFB-9AA19454672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Overflow Flag (OF)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898" y="1932381"/>
            <a:ext cx="9844782" cy="76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The </a:t>
            </a:r>
            <a:r>
              <a:rPr lang="en-US" altLang="en-US" sz="2800" b="1" dirty="0">
                <a:solidFill>
                  <a:srgbClr val="112EAC"/>
                </a:solidFill>
              </a:rPr>
              <a:t>Overflow flag (OF) </a:t>
            </a:r>
            <a:r>
              <a:rPr lang="en-US" altLang="en-US" dirty="0"/>
              <a:t>is </a:t>
            </a:r>
            <a:r>
              <a:rPr lang="en-US" altLang="en-US" dirty="0">
                <a:solidFill>
                  <a:srgbClr val="112EAC"/>
                </a:solidFill>
              </a:rPr>
              <a:t>set</a:t>
            </a:r>
            <a:r>
              <a:rPr lang="en-US" altLang="en-US" dirty="0"/>
              <a:t> when the </a:t>
            </a:r>
            <a:r>
              <a:rPr lang="en-US" altLang="en-US" sz="2600" b="1" dirty="0">
                <a:solidFill>
                  <a:srgbClr val="C00000"/>
                </a:solidFill>
              </a:rPr>
              <a:t>signed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b="1" dirty="0"/>
              <a:t>result</a:t>
            </a:r>
            <a:r>
              <a:rPr lang="en-US" altLang="en-US" dirty="0"/>
              <a:t> of an </a:t>
            </a:r>
            <a:r>
              <a:rPr lang="en-US" altLang="en-US" b="1" dirty="0"/>
              <a:t>operation</a:t>
            </a:r>
            <a:r>
              <a:rPr lang="en-US" altLang="en-US" dirty="0"/>
              <a:t> is </a:t>
            </a:r>
            <a:r>
              <a:rPr lang="en-US" altLang="en-US" dirty="0">
                <a:solidFill>
                  <a:srgbClr val="C00000"/>
                </a:solidFill>
              </a:rPr>
              <a:t>invalid </a:t>
            </a:r>
            <a:r>
              <a:rPr lang="en-US" altLang="en-US" dirty="0"/>
              <a:t>or </a:t>
            </a:r>
            <a:r>
              <a:rPr lang="en-US" altLang="en-US" dirty="0">
                <a:solidFill>
                  <a:srgbClr val="C00000"/>
                </a:solidFill>
              </a:rPr>
              <a:t>out of range.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1509793" y="2889402"/>
            <a:ext cx="655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; Example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al,+127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	; OF = 1,   AL = ??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; Example 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al,7Fh	; OF = 1,   AL = 80h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</a:t>
            </a:r>
          </a:p>
        </p:txBody>
      </p:sp>
      <p:sp>
        <p:nvSpPr>
          <p:cNvPr id="38919" name="Text Box 5"/>
          <p:cNvSpPr txBox="1">
            <a:spLocks noChangeArrowheads="1"/>
          </p:cNvSpPr>
          <p:nvPr/>
        </p:nvSpPr>
        <p:spPr bwMode="auto">
          <a:xfrm>
            <a:off x="1509793" y="5148021"/>
            <a:ext cx="9463007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The two examples are identical at the binary level because 7Fh equals +127.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To </a:t>
            </a:r>
            <a:r>
              <a:rPr lang="en-US" altLang="en-US" sz="1800" u="sng" dirty="0">
                <a:latin typeface="+mn-lt"/>
              </a:rPr>
              <a:t>determine the value of the destination operand</a:t>
            </a:r>
            <a:r>
              <a:rPr lang="en-US" altLang="en-US" sz="1800" dirty="0">
                <a:latin typeface="+mn-lt"/>
              </a:rPr>
              <a:t>, it is often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easier to calculate in hexadecimal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60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b="1" dirty="0">
                <a:solidFill>
                  <a:srgbClr val="C00000"/>
                </a:solidFill>
              </a:rPr>
              <a:t>Operations</a:t>
            </a:r>
            <a:endParaRPr lang="en-US" altLang="en-US" sz="4000" dirty="0"/>
          </a:p>
        </p:txBody>
      </p:sp>
      <p:sp>
        <p:nvSpPr>
          <p:cNvPr id="37894" name="Text Box 1028"/>
          <p:cNvSpPr txBox="1">
            <a:spLocks noChangeArrowheads="1"/>
          </p:cNvSpPr>
          <p:nvPr/>
        </p:nvSpPr>
        <p:spPr bwMode="auto">
          <a:xfrm>
            <a:off x="1217908" y="1774055"/>
            <a:ext cx="9937772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For each of the following marked entries, </a:t>
            </a:r>
          </a:p>
          <a:p>
            <a:pPr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show the values of the destination operand and the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Sign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Zero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Carry , and </a:t>
            </a:r>
            <a:r>
              <a:rPr lang="en-US" altLang="en-US" sz="1800" b="1" dirty="0">
                <a:solidFill>
                  <a:srgbClr val="112EAC"/>
                </a:solidFill>
              </a:rPr>
              <a:t>overflow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flags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sp>
        <p:nvSpPr>
          <p:cNvPr id="37893" name="Text Box 1027"/>
          <p:cNvSpPr txBox="1">
            <a:spLocks noChangeArrowheads="1"/>
          </p:cNvSpPr>
          <p:nvPr/>
        </p:nvSpPr>
        <p:spPr bwMode="auto">
          <a:xfrm>
            <a:off x="2432383" y="2919380"/>
            <a:ext cx="770096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ax,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7ff0h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al,10h	; AX=       SF=  ZF=  CF=   OF=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ah,1	; AX=       SF=  ZF=  CF=   OF=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ax,2	; AL=       SF=  ZF=  CF=   OF=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078" y="56625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8000 </a:t>
            </a:r>
            <a:r>
              <a:rPr lang="en-US">
                <a:sym typeface="Wingdings"/>
              </a:rPr>
              <a:t> </a:t>
            </a:r>
            <a:r>
              <a:rPr lang="en-US"/>
              <a:t>32768</a:t>
            </a:r>
          </a:p>
        </p:txBody>
      </p:sp>
    </p:spTree>
    <p:extLst>
      <p:ext uri="{BB962C8B-B14F-4D97-AF65-F5344CB8AC3E}">
        <p14:creationId xmlns:p14="http://schemas.microsoft.com/office/powerpoint/2010/main" val="4262447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and Signed Integers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C00000"/>
                </a:solidFill>
              </a:rPr>
              <a:t>Operations</a:t>
            </a:r>
            <a:endParaRPr lang="en-US" alt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1474033" y="19749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Use the following data for Questions 4-5:</a:t>
            </a:r>
          </a:p>
          <a:p>
            <a:r>
              <a:rPr lang="en-US" dirty="0">
                <a:solidFill>
                  <a:srgbClr val="2F2A2B"/>
                </a:solidFill>
              </a:rPr>
              <a:t>.data</a:t>
            </a:r>
          </a:p>
          <a:p>
            <a:r>
              <a:rPr lang="en-US" dirty="0">
                <a:solidFill>
                  <a:srgbClr val="2F2A2B"/>
                </a:solidFill>
              </a:rPr>
              <a:t>val2 WORD 8000h</a:t>
            </a:r>
          </a:p>
          <a:p>
            <a:r>
              <a:rPr lang="en-US" dirty="0">
                <a:solidFill>
                  <a:srgbClr val="2F2A2B"/>
                </a:solidFill>
              </a:rPr>
              <a:t>val4 WORD 7FFFh</a:t>
            </a:r>
          </a:p>
        </p:txBody>
      </p:sp>
      <p:sp>
        <p:nvSpPr>
          <p:cNvPr id="3" name="Rectangle 2"/>
          <p:cNvSpPr/>
          <p:nvPr/>
        </p:nvSpPr>
        <p:spPr>
          <a:xfrm>
            <a:off x="1662512" y="3387608"/>
            <a:ext cx="775990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112EAC"/>
                </a:solidFill>
              </a:rPr>
              <a:t>1. If </a:t>
            </a:r>
            <a:r>
              <a:rPr lang="en-US" b="1" dirty="0">
                <a:solidFill>
                  <a:srgbClr val="112EAC"/>
                </a:solidFill>
              </a:rPr>
              <a:t>val2</a:t>
            </a:r>
            <a:r>
              <a:rPr lang="en-US" dirty="0">
                <a:solidFill>
                  <a:srgbClr val="112EAC"/>
                </a:solidFill>
              </a:rPr>
              <a:t> is incremented by 1 using the ADD instruction, what will be the values of the </a:t>
            </a:r>
            <a:r>
              <a:rPr lang="en-US" dirty="0">
                <a:solidFill>
                  <a:srgbClr val="C00000"/>
                </a:solidFill>
              </a:rPr>
              <a:t>Carry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and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Sign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flags?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112EAC"/>
                </a:solidFill>
              </a:rPr>
              <a:t>2. If </a:t>
            </a:r>
            <a:r>
              <a:rPr lang="en-US" b="1" dirty="0">
                <a:solidFill>
                  <a:srgbClr val="112EAC"/>
                </a:solidFill>
              </a:rPr>
              <a:t>val4</a:t>
            </a:r>
            <a:r>
              <a:rPr lang="en-US" dirty="0">
                <a:solidFill>
                  <a:srgbClr val="112EAC"/>
                </a:solidFill>
              </a:rPr>
              <a:t> is incremented by 1 using the ADD instruction, what will be the values of the </a:t>
            </a:r>
            <a:r>
              <a:rPr lang="en-US" dirty="0">
                <a:solidFill>
                  <a:srgbClr val="C00000"/>
                </a:solidFill>
              </a:rPr>
              <a:t>Overflow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and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Sign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flags?</a:t>
            </a:r>
          </a:p>
        </p:txBody>
      </p:sp>
    </p:spTree>
    <p:extLst>
      <p:ext uri="{BB962C8B-B14F-4D97-AF65-F5344CB8AC3E}">
        <p14:creationId xmlns:p14="http://schemas.microsoft.com/office/powerpoint/2010/main" val="393158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1C46-61DF-644A-98BF-3CA48D8E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see variables in 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C976-78AB-9045-BAFA-6C16F9C1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0F4D6-1EF9-2946-9F71-195BE83F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4D181-9BB9-7744-AA6F-C07D6882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0421A2-18DA-AD4E-9904-63CBE913D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77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D1DD79-55C8-E342-B620-C122D104CC4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b="1" dirty="0">
                <a:solidFill>
                  <a:srgbClr val="C00000"/>
                </a:solidFill>
              </a:rPr>
              <a:t>Operations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2143" y="2053385"/>
            <a:ext cx="8952398" cy="1862146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C00000"/>
                </a:solidFill>
              </a:rPr>
              <a:t>When adding two integers</a:t>
            </a:r>
            <a:r>
              <a:rPr lang="en-US" altLang="en-US" dirty="0"/>
              <a:t>, remember that the </a:t>
            </a:r>
            <a:r>
              <a:rPr lang="en-US" altLang="en-US" b="1" dirty="0"/>
              <a:t>Overflow flag is only set </a:t>
            </a:r>
            <a:r>
              <a:rPr lang="en-US" altLang="en-US" dirty="0"/>
              <a:t>when . . .</a:t>
            </a:r>
          </a:p>
          <a:p>
            <a:pPr lvl="1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altLang="en-US" dirty="0"/>
              <a:t>Two positive operands are added and </a:t>
            </a:r>
            <a:r>
              <a:rPr lang="en-US" altLang="en-US" b="1" dirty="0"/>
              <a:t>their sum is negative</a:t>
            </a:r>
          </a:p>
          <a:p>
            <a:pPr lvl="1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altLang="en-US" sz="2500" dirty="0"/>
              <a:t>Two negative operands are added and </a:t>
            </a:r>
            <a:r>
              <a:rPr lang="en-US" altLang="en-US" sz="2500" b="1" dirty="0"/>
              <a:t>their sum is positive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581834" y="4177553"/>
            <a:ext cx="6902287" cy="2339593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What will be the values of the Overflow flag?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mov al,80h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add al,92h	; OF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mov al,-2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add al,+127	; OF =</a:t>
            </a: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7239000" y="4796755"/>
            <a:ext cx="838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charset="0"/>
              </a:rPr>
              <a:t>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>
              <a:solidFill>
                <a:schemeClr val="tx2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>
              <a:solidFill>
                <a:schemeClr val="tx2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charset="0"/>
              </a:rPr>
              <a:t>0</a:t>
            </a:r>
          </a:p>
        </p:txBody>
      </p:sp>
      <p:sp>
        <p:nvSpPr>
          <p:cNvPr id="2" name="Rectangle 1"/>
          <p:cNvSpPr/>
          <p:nvPr/>
        </p:nvSpPr>
        <p:spPr>
          <a:xfrm>
            <a:off x="1249578" y="1688736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en-US" sz="2400" b="1" dirty="0">
                <a:solidFill>
                  <a:srgbClr val="112EAC"/>
                </a:solidFill>
              </a:rPr>
              <a:t>A Rule of Thumb </a:t>
            </a:r>
            <a:endParaRPr lang="en-US" sz="2400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nimBg="1"/>
      <p:bldP spid="114694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253844F-60C4-7D46-9A52-D4C7D5D72F6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dirty="0">
                <a:solidFill>
                  <a:srgbClr val="C00000"/>
                </a:solidFill>
              </a:rPr>
              <a:t>Operations</a:t>
            </a:r>
          </a:p>
        </p:txBody>
      </p:sp>
      <p:sp>
        <p:nvSpPr>
          <p:cNvPr id="40966" name="Text Box 4"/>
          <p:cNvSpPr txBox="1">
            <a:spLocks noChangeArrowheads="1"/>
          </p:cNvSpPr>
          <p:nvPr/>
        </p:nvSpPr>
        <p:spPr bwMode="auto">
          <a:xfrm>
            <a:off x="1433851" y="2222649"/>
            <a:ext cx="7696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What will be the values of the given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flags</a:t>
            </a:r>
            <a:r>
              <a:rPr lang="en-US" altLang="en-US" sz="1800" dirty="0">
                <a:latin typeface="+mn-lt"/>
              </a:rPr>
              <a:t> after each operation?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02280" y="2925826"/>
            <a:ext cx="6248400" cy="3429000"/>
            <a:chOff x="3048000" y="2316480"/>
            <a:chExt cx="6248400" cy="3429000"/>
          </a:xfrm>
        </p:grpSpPr>
        <p:sp>
          <p:nvSpPr>
            <p:cNvPr id="40965" name="Text Box 3"/>
            <p:cNvSpPr txBox="1">
              <a:spLocks noChangeArrowheads="1"/>
            </p:cNvSpPr>
            <p:nvPr/>
          </p:nvSpPr>
          <p:spPr bwMode="auto">
            <a:xfrm>
              <a:off x="3048000" y="2316480"/>
              <a:ext cx="5791200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22860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al,-128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neg</a:t>
              </a: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 al	; CF =     OF =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ax,8000h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add ax,2	; CF =	OF =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ax,0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sub ax,2	; CF =	OF =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al,-5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sub al,+125	; OF =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</p:txBody>
        </p:sp>
        <p:sp>
          <p:nvSpPr>
            <p:cNvPr id="107525" name="Text Box 5"/>
            <p:cNvSpPr txBox="1">
              <a:spLocks noChangeArrowheads="1"/>
            </p:cNvSpPr>
            <p:nvPr/>
          </p:nvSpPr>
          <p:spPr bwMode="auto">
            <a:xfrm>
              <a:off x="6781800" y="2513330"/>
              <a:ext cx="2514600" cy="3024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1        1</a:t>
              </a: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0        0</a:t>
              </a: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1        0</a:t>
              </a: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1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205251" y="1794429"/>
            <a:ext cx="3664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en-US" sz="2400" b="1" dirty="0">
                <a:solidFill>
                  <a:srgbClr val="112EAC"/>
                </a:solidFill>
              </a:rPr>
              <a:t>Overflow and Carry Flags</a:t>
            </a:r>
            <a:endParaRPr lang="en-US" sz="2400" dirty="0">
              <a:solidFill>
                <a:srgbClr val="112EA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2212" y="5574501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8508989" y="5419848"/>
            <a:ext cx="238429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larger </a:t>
            </a:r>
            <a:r>
              <a:rPr lang="en-US" sz="1600" u="sng" dirty="0">
                <a:solidFill>
                  <a:srgbClr val="C00000"/>
                </a:solidFill>
                <a:latin typeface="Helvetica" charset="0"/>
              </a:rPr>
              <a:t>signed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sz="1600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smaller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30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C00000"/>
                </a:solidFill>
              </a:rPr>
              <a:t>NEG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8204" y="1882455"/>
            <a:ext cx="9920982" cy="1133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NEG instruction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produces an invalid result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If the </a:t>
            </a:r>
            <a:r>
              <a:rPr lang="en-US" sz="3000" dirty="0">
                <a:solidFill>
                  <a:srgbClr val="112EAC"/>
                </a:solidFill>
                <a:latin typeface="Helvetica" charset="0"/>
              </a:rPr>
              <a:t>destination operand </a:t>
            </a: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cannot be stored correctly.</a:t>
            </a:r>
            <a:endParaRPr lang="en-US" sz="30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37912" y="3434591"/>
            <a:ext cx="9133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Ex1.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If we move 128 to AL and try to negate it, the correct value (128) will not fit into AL.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The Overflow flag is set, indicating that AL contains an invalid value: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4347" y="45340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 al,-128            ; AL = 10000000b</a:t>
            </a: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neg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                     ; AL = 10000000b,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OF = 1</a:t>
            </a:r>
            <a:endParaRPr lang="en-US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589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C00000"/>
                </a:solidFill>
              </a:rPr>
              <a:t>NEG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8204" y="1882455"/>
            <a:ext cx="9920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NEG instruction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produces an invalid result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If the </a:t>
            </a:r>
            <a:r>
              <a:rPr lang="en-US" sz="3000" dirty="0">
                <a:solidFill>
                  <a:srgbClr val="112EAC"/>
                </a:solidFill>
                <a:latin typeface="Helvetica" charset="0"/>
              </a:rPr>
              <a:t>destination operand </a:t>
            </a: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cannot be stored correctly.</a:t>
            </a:r>
            <a:endParaRPr lang="en-US" sz="30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151" y="3235574"/>
            <a:ext cx="9133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Ex2.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</a:t>
            </a:r>
            <a:r>
              <a:rPr lang="en-US" dirty="0"/>
              <a:t>If 127 is negated, the result is valid and the Overflow flag is clear: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9587" y="40000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al,+127 	    ; AL = 01111111b</a:t>
            </a:r>
          </a:p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neg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 		    ; AL = 10000001b, </a:t>
            </a:r>
            <a:r>
              <a:rPr lang="cs-CZ" dirty="0">
                <a:solidFill>
                  <a:srgbClr val="112EAC"/>
                </a:solidFill>
                <a:latin typeface="Helvetica" charset="0"/>
              </a:rPr>
              <a:t>OF = 0</a:t>
            </a:r>
            <a:endParaRPr lang="cs-CZ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4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C00000"/>
                </a:solidFill>
              </a:rPr>
              <a:t>NEG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8204" y="1882455"/>
            <a:ext cx="9920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NEG instruction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produces an invalid result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If the </a:t>
            </a:r>
            <a:r>
              <a:rPr lang="en-US" sz="3000" dirty="0">
                <a:solidFill>
                  <a:srgbClr val="112EAC"/>
                </a:solidFill>
                <a:latin typeface="Helvetica" charset="0"/>
              </a:rPr>
              <a:t>destination operand</a:t>
            </a: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 cannot be stored correctly.</a:t>
            </a:r>
            <a:endParaRPr lang="en-US" sz="30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151" y="3235574"/>
            <a:ext cx="9133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Ex2.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</a:t>
            </a:r>
            <a:r>
              <a:rPr lang="en-US" dirty="0"/>
              <a:t>If 127 is negated, the result is valid and the Overflow flag is clear: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9587" y="40000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al,+127 	    ; AL = 01111111b</a:t>
            </a:r>
          </a:p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neg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 		    ; AL = 10000001b, </a:t>
            </a:r>
            <a:r>
              <a:rPr lang="cs-CZ" dirty="0">
                <a:solidFill>
                  <a:srgbClr val="112EAC"/>
                </a:solidFill>
                <a:latin typeface="Helvetica" charset="0"/>
              </a:rPr>
              <a:t>OF = 0</a:t>
            </a:r>
            <a:endParaRPr lang="cs-CZ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658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64-Bit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75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363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FC5481-B0EB-2E4C-A9B4-FFB576E62F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Operators</a:t>
            </a:r>
            <a:r>
              <a:rPr lang="en-US" altLang="en-US" sz="4000" dirty="0"/>
              <a:t> and </a:t>
            </a:r>
            <a:r>
              <a:rPr lang="en-US" altLang="en-US" sz="4000" dirty="0">
                <a:solidFill>
                  <a:srgbClr val="112EAC"/>
                </a:solidFill>
              </a:rPr>
              <a:t>Directives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9680" y="1900535"/>
            <a:ext cx="9906000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  <a:latin typeface="Helvetica" charset="0"/>
              </a:rPr>
              <a:t>Operators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directives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are not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executable instructions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;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They are interpreted by the assembler.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057400" y="3079725"/>
            <a:ext cx="5791200" cy="3124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/>
              <a:t> OFFSET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PTR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TYPE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LENGTHOF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SIZEOF Operator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6762C2A-7EF2-4F43-BE9B-6213362DDFFE}"/>
                  </a:ext>
                </a:extLst>
              </p14:cNvPr>
              <p14:cNvContentPartPr/>
              <p14:nvPr/>
            </p14:nvContentPartPr>
            <p14:xfrm>
              <a:off x="10403293" y="-50827"/>
              <a:ext cx="10800" cy="32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6762C2A-7EF2-4F43-BE9B-6213362DDF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95733" y="-58387"/>
                <a:ext cx="2592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0967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7A9D30A-DA02-A445-94F0-E7CB4E5875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OFFSET</a:t>
            </a:r>
            <a:r>
              <a:rPr lang="en-US" altLang="en-US" sz="4000" dirty="0"/>
              <a:t> </a:t>
            </a:r>
            <a:r>
              <a:rPr lang="en-US" altLang="en-US" sz="6000" dirty="0">
                <a:solidFill>
                  <a:srgbClr val="C00000"/>
                </a:solidFill>
              </a:rPr>
              <a:t>Operator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920" y="1828799"/>
            <a:ext cx="10454640" cy="16764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OFFSET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b="1" dirty="0"/>
              <a:t>returns</a:t>
            </a:r>
            <a:r>
              <a:rPr lang="en-US" altLang="en-US" dirty="0"/>
              <a:t> the offset of the data label,                                                                                                                    it represents the </a:t>
            </a:r>
            <a:r>
              <a:rPr lang="en-US" altLang="en-US" sz="2400" dirty="0">
                <a:solidFill>
                  <a:srgbClr val="112EAC"/>
                </a:solidFill>
              </a:rPr>
              <a:t>distance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in </a:t>
            </a:r>
            <a:r>
              <a:rPr lang="en-US" altLang="en-US" b="1" dirty="0"/>
              <a:t>bytes</a:t>
            </a:r>
            <a:r>
              <a:rPr lang="en-US" altLang="en-US" dirty="0"/>
              <a:t>, of </a:t>
            </a:r>
            <a:r>
              <a:rPr lang="en-US" altLang="en-US" dirty="0">
                <a:solidFill>
                  <a:srgbClr val="112EAC"/>
                </a:solidFill>
              </a:rPr>
              <a:t>a label </a:t>
            </a:r>
            <a:r>
              <a:rPr lang="en-US" altLang="en-US" dirty="0"/>
              <a:t>from the </a:t>
            </a:r>
            <a:r>
              <a:rPr lang="en-US" altLang="en-US" b="1" dirty="0"/>
              <a:t>beginning</a:t>
            </a:r>
            <a:r>
              <a:rPr lang="en-US" altLang="en-US" dirty="0"/>
              <a:t> of its </a:t>
            </a:r>
            <a:r>
              <a:rPr lang="en-US" altLang="en-US" dirty="0">
                <a:solidFill>
                  <a:srgbClr val="112EAC"/>
                </a:solidFill>
              </a:rPr>
              <a:t>enclosing segment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b="1" dirty="0">
                <a:solidFill>
                  <a:srgbClr val="C00000"/>
                </a:solidFill>
              </a:rPr>
              <a:t>Protected mode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rgbClr val="112EAC"/>
                </a:solidFill>
              </a:rPr>
              <a:t>32 bits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b="1" dirty="0">
                <a:solidFill>
                  <a:srgbClr val="00B050"/>
                </a:solidFill>
              </a:rPr>
              <a:t>Real mode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rgbClr val="112EAC"/>
                </a:solidFill>
              </a:rPr>
              <a:t>16 bits</a:t>
            </a:r>
          </a:p>
        </p:txBody>
      </p:sp>
      <p:graphicFrame>
        <p:nvGraphicFramePr>
          <p:cNvPr id="44038" name="Object 4"/>
          <p:cNvGraphicFramePr>
            <a:graphicFrameLocks noChangeAspect="1"/>
          </p:cNvGraphicFramePr>
          <p:nvPr/>
        </p:nvGraphicFramePr>
        <p:xfrm>
          <a:off x="3359321" y="3489611"/>
          <a:ext cx="5476531" cy="1651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VISIO" r:id="rId3" imgW="2901696" imgH="772668" progId="Visio.Drawing.6">
                  <p:embed/>
                </p:oleObj>
              </mc:Choice>
              <mc:Fallback>
                <p:oleObj name="VISIO" r:id="rId3" imgW="2901696" imgH="772668" progId="Visio.Drawing.6">
                  <p:embed/>
                  <p:pic>
                    <p:nvPicPr>
                      <p:cNvPr id="440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688" t="-5861" r="-3125" b="-5495"/>
                      <a:stretch>
                        <a:fillRect/>
                      </a:stretch>
                    </p:blipFill>
                    <p:spPr bwMode="auto">
                      <a:xfrm>
                        <a:off x="3359321" y="3489611"/>
                        <a:ext cx="5476531" cy="1651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1632910" y="5523525"/>
            <a:ext cx="7960546" cy="55399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Protected-mode programs </a:t>
            </a:r>
            <a:r>
              <a:rPr lang="en-US" altLang="en-US" sz="1800" dirty="0">
                <a:latin typeface="+mn-lt"/>
              </a:rPr>
              <a:t>we </a:t>
            </a:r>
            <a:r>
              <a:rPr lang="en-US" altLang="en-US" sz="1800" b="1" dirty="0">
                <a:latin typeface="+mn-lt"/>
              </a:rPr>
              <a:t>use only a single segment 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flat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memory model</a:t>
            </a:r>
            <a:r>
              <a:rPr lang="en-US" altLang="en-US" sz="1800" dirty="0">
                <a:latin typeface="+mn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178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13EB14-FE3F-C047-92A7-E68AAD66B4E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OFFSET: </a:t>
            </a:r>
            <a:r>
              <a:rPr lang="en-US" altLang="en-US" sz="4000" dirty="0">
                <a:solidFill>
                  <a:srgbClr val="112EAC"/>
                </a:solidFill>
              </a:rPr>
              <a:t>Examples</a:t>
            </a:r>
          </a:p>
        </p:txBody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2859087" y="2480616"/>
            <a:ext cx="6477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bVal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wVal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dVal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dVal2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bVal</a:t>
            </a:r>
            <a:r>
              <a:rPr lang="en-US" altLang="en-US" sz="1800" dirty="0">
                <a:latin typeface="Courier New" charset="0"/>
              </a:rPr>
              <a:t> 	; ESI =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00404000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wVal</a:t>
            </a:r>
            <a:r>
              <a:rPr lang="en-US" altLang="en-US" sz="1800" dirty="0">
                <a:latin typeface="Courier New" charset="0"/>
              </a:rPr>
              <a:t> 	; ESI = 00404001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dVal</a:t>
            </a:r>
            <a:r>
              <a:rPr lang="en-US" altLang="en-US" sz="1800" dirty="0">
                <a:latin typeface="Courier New" charset="0"/>
              </a:rPr>
              <a:t> 	; ESI = 00404003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dVal2	; ESI = 00404007</a:t>
            </a:r>
          </a:p>
        </p:txBody>
      </p:sp>
      <p:sp>
        <p:nvSpPr>
          <p:cNvPr id="45062" name="Text Box 4"/>
          <p:cNvSpPr txBox="1">
            <a:spLocks noChangeArrowheads="1"/>
          </p:cNvSpPr>
          <p:nvPr/>
        </p:nvSpPr>
        <p:spPr bwMode="auto">
          <a:xfrm>
            <a:off x="1264920" y="1885931"/>
            <a:ext cx="7696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Let's assume that the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data segment begins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at 00404000h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351491" y="2653774"/>
            <a:ext cx="5211151" cy="1390978"/>
            <a:chOff x="5621311" y="2458904"/>
            <a:chExt cx="5211151" cy="1390978"/>
          </a:xfrm>
        </p:grpSpPr>
        <p:sp>
          <p:nvSpPr>
            <p:cNvPr id="3" name="TextBox 2"/>
            <p:cNvSpPr txBox="1"/>
            <p:nvPr/>
          </p:nvSpPr>
          <p:spPr>
            <a:xfrm>
              <a:off x="5621311" y="2813853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12EAC"/>
                  </a:solidFill>
                </a:rPr>
                <a:t>data segment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69932" y="2783873"/>
              <a:ext cx="3168349" cy="43998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098843" y="2829816"/>
              <a:ext cx="873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 err="1">
                  <a:latin typeface="Courier New" charset="0"/>
                </a:rPr>
                <a:t>bVal</a:t>
              </a:r>
              <a:r>
                <a:rPr lang="en-US" altLang="en-US" dirty="0">
                  <a:latin typeface="Courier New" charset="0"/>
                </a:rPr>
                <a:t> </a:t>
              </a:r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7794885" y="2783873"/>
              <a:ext cx="0" cy="439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7945657" y="282981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Courier New" charset="0"/>
                </a:rPr>
                <a:t>wVal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808793" y="2793516"/>
              <a:ext cx="0" cy="439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9147325" y="2795538"/>
              <a:ext cx="873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 err="1">
                  <a:latin typeface="Courier New" charset="0"/>
                </a:rPr>
                <a:t>dVal</a:t>
              </a:r>
              <a:r>
                <a:rPr lang="en-US" altLang="en-US" dirty="0">
                  <a:latin typeface="Courier New" charset="0"/>
                </a:rPr>
                <a:t> 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32855" y="2783873"/>
              <a:ext cx="5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/>
                <a:t>…..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3651" y="2458904"/>
              <a:ext cx="708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 Byte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40305" y="2473579"/>
              <a:ext cx="7891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2 Bytes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97331" y="2491262"/>
              <a:ext cx="7891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4 Bytes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578544" y="3542105"/>
              <a:ext cx="10102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400" dirty="0">
                  <a:solidFill>
                    <a:srgbClr val="C00000"/>
                  </a:solidFill>
                </a:rPr>
                <a:t>00404000h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069932" y="3248491"/>
              <a:ext cx="0" cy="353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616638" y="4320234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This is a memory address </a:t>
            </a:r>
          </a:p>
          <a:p>
            <a:r>
              <a:rPr lang="en-US" sz="1400" dirty="0"/>
              <a:t>not a memory value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973186" y="4527679"/>
            <a:ext cx="5005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36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13EB14-FE3F-C047-92A7-E68AAD66B4E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OFFSET: </a:t>
            </a:r>
            <a:r>
              <a:rPr lang="en-US" altLang="en-US" sz="4000" dirty="0">
                <a:solidFill>
                  <a:srgbClr val="112EAC"/>
                </a:solidFill>
              </a:rPr>
              <a:t>Examples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49680" y="1711029"/>
            <a:ext cx="9906000" cy="315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OFFSET can also be applied to a </a:t>
            </a:r>
            <a:r>
              <a:rPr lang="en-US" sz="2400" dirty="0">
                <a:solidFill>
                  <a:srgbClr val="112EAC"/>
                </a:solidFill>
              </a:rPr>
              <a:t>direct-offset operand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Suppose </a:t>
            </a:r>
            <a:r>
              <a:rPr lang="en-US" dirty="0" err="1">
                <a:solidFill>
                  <a:srgbClr val="112EAC"/>
                </a:solidFill>
              </a:rPr>
              <a:t>myArray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contains five </a:t>
            </a:r>
            <a:r>
              <a:rPr lang="en-US" dirty="0">
                <a:solidFill>
                  <a:srgbClr val="112EAC"/>
                </a:solidFill>
              </a:rPr>
              <a:t>16-bit words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following </a:t>
            </a:r>
            <a:r>
              <a:rPr lang="en-US" dirty="0">
                <a:solidFill>
                  <a:srgbClr val="112EAC"/>
                </a:solidFill>
              </a:rPr>
              <a:t>MOV</a:t>
            </a:r>
            <a:r>
              <a:rPr lang="en-US" dirty="0">
                <a:solidFill>
                  <a:srgbClr val="2F2A2B"/>
                </a:solidFill>
              </a:rPr>
              <a:t> instruction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7030A0"/>
                </a:solidFill>
              </a:rPr>
              <a:t>Obtains the offset of </a:t>
            </a:r>
            <a:r>
              <a:rPr lang="en-US" b="1" dirty="0" err="1">
                <a:solidFill>
                  <a:srgbClr val="7030A0"/>
                </a:solidFill>
              </a:rPr>
              <a:t>myArray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Adds 4,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sz="2800" dirty="0">
                <a:solidFill>
                  <a:srgbClr val="C00000"/>
                </a:solidFill>
              </a:rPr>
              <a:t>Moves the </a:t>
            </a:r>
            <a:r>
              <a:rPr lang="en-US" sz="2800" u="sng" dirty="0">
                <a:solidFill>
                  <a:srgbClr val="C00000"/>
                </a:solidFill>
              </a:rPr>
              <a:t>resulting address</a:t>
            </a:r>
            <a:r>
              <a:rPr lang="en-US" u="sn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sz="2400" dirty="0">
                <a:solidFill>
                  <a:srgbClr val="112EAC"/>
                </a:solidFill>
              </a:rPr>
              <a:t>ESI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We can say that </a:t>
            </a:r>
            <a:r>
              <a:rPr lang="en-US" dirty="0">
                <a:solidFill>
                  <a:srgbClr val="112EAC"/>
                </a:solidFill>
              </a:rPr>
              <a:t>ESI </a:t>
            </a:r>
            <a:r>
              <a:rPr lang="en-US" dirty="0">
                <a:solidFill>
                  <a:srgbClr val="2F2A2B"/>
                </a:solidFill>
              </a:rPr>
              <a:t>points to </a:t>
            </a:r>
            <a:r>
              <a:rPr lang="en-US" dirty="0">
                <a:solidFill>
                  <a:srgbClr val="112EAC"/>
                </a:solidFill>
              </a:rPr>
              <a:t>the third integer </a:t>
            </a:r>
            <a:r>
              <a:rPr lang="en-US" dirty="0">
                <a:solidFill>
                  <a:srgbClr val="2F2A2B"/>
                </a:solidFill>
              </a:rPr>
              <a:t>in the array:</a:t>
            </a:r>
          </a:p>
        </p:txBody>
      </p:sp>
      <p:sp>
        <p:nvSpPr>
          <p:cNvPr id="3" name="Rectangle 2"/>
          <p:cNvSpPr/>
          <p:nvPr/>
        </p:nvSpPr>
        <p:spPr>
          <a:xfrm>
            <a:off x="5123960" y="4751849"/>
            <a:ext cx="33850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.data</a:t>
            </a:r>
          </a:p>
          <a:p>
            <a:r>
              <a:rPr lang="en-US" dirty="0" err="1">
                <a:solidFill>
                  <a:srgbClr val="2F2A2B"/>
                </a:solidFill>
              </a:rPr>
              <a:t>myArray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WORD</a:t>
            </a:r>
            <a:r>
              <a:rPr lang="en-US" dirty="0">
                <a:solidFill>
                  <a:srgbClr val="2F2A2B"/>
                </a:solidFill>
              </a:rPr>
              <a:t> 1,2,</a:t>
            </a:r>
            <a:r>
              <a:rPr lang="en-US" b="1" dirty="0">
                <a:solidFill>
                  <a:srgbClr val="112EAC"/>
                </a:solidFill>
              </a:rPr>
              <a:t>3</a:t>
            </a:r>
            <a:r>
              <a:rPr lang="en-US" dirty="0">
                <a:solidFill>
                  <a:srgbClr val="2F2A2B"/>
                </a:solidFill>
              </a:rPr>
              <a:t>,4,5</a:t>
            </a:r>
          </a:p>
          <a:p>
            <a:endParaRPr lang="en-US" dirty="0">
              <a:solidFill>
                <a:srgbClr val="2F2A2B"/>
              </a:solidFill>
            </a:endParaRPr>
          </a:p>
          <a:p>
            <a:r>
              <a:rPr lang="en-US" dirty="0">
                <a:solidFill>
                  <a:srgbClr val="2F2A2B"/>
                </a:solidFill>
              </a:rPr>
              <a:t>.code</a:t>
            </a:r>
          </a:p>
          <a:p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112EAC"/>
                </a:solidFill>
              </a:rPr>
              <a:t>esi</a:t>
            </a:r>
            <a:r>
              <a:rPr lang="en-US" dirty="0" err="1">
                <a:solidFill>
                  <a:srgbClr val="2F2A2B"/>
                </a:solidFill>
              </a:rPr>
              <a:t>,OFFSET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 err="1">
                <a:solidFill>
                  <a:srgbClr val="112EAC"/>
                </a:solidFill>
              </a:rPr>
              <a:t>myArray</a:t>
            </a:r>
            <a:r>
              <a:rPr lang="en-US" dirty="0">
                <a:solidFill>
                  <a:srgbClr val="2F2A2B"/>
                </a:solidFill>
              </a:rPr>
              <a:t> + 4</a:t>
            </a:r>
          </a:p>
        </p:txBody>
      </p:sp>
      <p:sp>
        <p:nvSpPr>
          <p:cNvPr id="4" name="Rectangle 3"/>
          <p:cNvSpPr/>
          <p:nvPr/>
        </p:nvSpPr>
        <p:spPr>
          <a:xfrm>
            <a:off x="8231564" y="5859845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urier New" charset="0"/>
              </a:rPr>
              <a:t>ESI = </a:t>
            </a: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00404000 + 4</a:t>
            </a:r>
            <a:endParaRPr lang="en-US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83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3764D0-1478-4342-B6DA-5A51A35AFE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 Memory Operands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6866"/>
            <a:ext cx="9464040" cy="42496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b="1" dirty="0"/>
              <a:t>direct memory operand </a:t>
            </a:r>
            <a:r>
              <a:rPr lang="en-US" altLang="en-US" dirty="0"/>
              <a:t>is </a:t>
            </a:r>
            <a:r>
              <a:rPr lang="en-US" altLang="en-US" u="sng" dirty="0"/>
              <a:t>a named reference to storage in memory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1417320" y="2482856"/>
            <a:ext cx="6858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var1</a:t>
            </a:r>
            <a:r>
              <a:rPr lang="en-US" altLang="en-US" sz="1800" dirty="0">
                <a:latin typeface="Courier New" charset="0"/>
              </a:rPr>
              <a:t> BYTE 10h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var1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   ; AL = 10h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33646" y="4311656"/>
            <a:ext cx="3409908" cy="1300650"/>
            <a:chOff x="2857500" y="4568805"/>
            <a:chExt cx="3409908" cy="1300650"/>
          </a:xfrm>
        </p:grpSpPr>
        <p:sp>
          <p:nvSpPr>
            <p:cNvPr id="3" name="Rectangle 2"/>
            <p:cNvSpPr/>
            <p:nvPr/>
          </p:nvSpPr>
          <p:spPr>
            <a:xfrm>
              <a:off x="2857500" y="4568805"/>
              <a:ext cx="3409908" cy="3070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en-US" dirty="0">
                  <a:latin typeface="Courier New" charset="0"/>
                </a:rPr>
                <a:t>mov al,[</a:t>
              </a: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var1</a:t>
              </a:r>
              <a:r>
                <a:rPr lang="en-US" altLang="en-US" dirty="0">
                  <a:latin typeface="Courier New" charset="0"/>
                </a:rPr>
                <a:t>]	; AL = 10h</a:t>
              </a:r>
            </a:p>
          </p:txBody>
        </p:sp>
        <p:sp>
          <p:nvSpPr>
            <p:cNvPr id="11" name="Line 5"/>
            <p:cNvSpPr>
              <a:spLocks noChangeShapeType="1"/>
            </p:cNvSpPr>
            <p:nvPr/>
          </p:nvSpPr>
          <p:spPr bwMode="auto">
            <a:xfrm flipV="1">
              <a:off x="4221480" y="4855037"/>
              <a:ext cx="0" cy="5334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3329940" y="5388442"/>
              <a:ext cx="1752600" cy="48101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300" b="1" dirty="0">
                  <a:solidFill>
                    <a:srgbClr val="00B050"/>
                  </a:solidFill>
                </a:rPr>
                <a:t>alternate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0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0A7ABA1-941C-1A49-BDFA-1A3C7C9A4AD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OFFSET: </a:t>
            </a:r>
            <a:r>
              <a:rPr lang="en-US" altLang="en-US" sz="4000" b="1" dirty="0">
                <a:solidFill>
                  <a:srgbClr val="112EAC"/>
                </a:solidFill>
              </a:rPr>
              <a:t>Relating to C/C++</a:t>
            </a:r>
          </a:p>
        </p:txBody>
      </p:sp>
      <p:sp>
        <p:nvSpPr>
          <p:cNvPr id="46085" name="Text Box 3"/>
          <p:cNvSpPr txBox="1">
            <a:spLocks noChangeArrowheads="1"/>
          </p:cNvSpPr>
          <p:nvPr/>
        </p:nvSpPr>
        <p:spPr bwMode="auto">
          <a:xfrm>
            <a:off x="2276485" y="3505200"/>
            <a:ext cx="2819400" cy="12954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//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C++ </a:t>
            </a:r>
            <a:r>
              <a:rPr lang="en-US" altLang="en-US" sz="1800" dirty="0">
                <a:latin typeface="Courier New" charset="0"/>
              </a:rPr>
              <a:t>version: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char array[1000];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char * p = array;</a:t>
            </a:r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1181100" y="1842065"/>
            <a:ext cx="860298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value returned by OFFSET is a pointer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Compare the following code written for both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C++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assembly</a:t>
            </a:r>
            <a:r>
              <a:rPr lang="en-US" altLang="en-US" sz="1800" dirty="0">
                <a:latin typeface="+mn-lt"/>
              </a:rPr>
              <a:t> language:</a:t>
            </a:r>
          </a:p>
        </p:txBody>
      </p:sp>
      <p:sp>
        <p:nvSpPr>
          <p:cNvPr id="46087" name="Text Box 5"/>
          <p:cNvSpPr txBox="1">
            <a:spLocks noChangeArrowheads="1"/>
          </p:cNvSpPr>
          <p:nvPr/>
        </p:nvSpPr>
        <p:spPr bwMode="auto">
          <a:xfrm>
            <a:off x="5482590" y="3200400"/>
            <a:ext cx="4114800" cy="19050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;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Assembly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language: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 BYTE 1000 DUP(?)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	 </a:t>
            </a:r>
            <a:r>
              <a:rPr lang="en-US" altLang="en-US" sz="1800" dirty="0" err="1">
                <a:solidFill>
                  <a:srgbClr val="C00000"/>
                </a:solidFill>
                <a:latin typeface="Courier New" charset="0"/>
              </a:rPr>
              <a:t>esi,OFFSET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3691663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A1BCBF5-80F8-924C-903D-4A8823F7357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PTR</a:t>
            </a:r>
            <a:r>
              <a:rPr lang="en-US" altLang="en-US" sz="4000" dirty="0"/>
              <a:t> Operator</a:t>
            </a:r>
          </a:p>
        </p:txBody>
      </p:sp>
      <p:sp>
        <p:nvSpPr>
          <p:cNvPr id="47110" name="Text Box 4"/>
          <p:cNvSpPr txBox="1">
            <a:spLocks noChangeArrowheads="1"/>
          </p:cNvSpPr>
          <p:nvPr/>
        </p:nvSpPr>
        <p:spPr bwMode="auto">
          <a:xfrm>
            <a:off x="1234439" y="1859280"/>
            <a:ext cx="10218045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Overrides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default type </a:t>
            </a:r>
            <a:r>
              <a:rPr lang="en-US" altLang="en-US" sz="1800" dirty="0">
                <a:latin typeface="+mn-lt"/>
              </a:rPr>
              <a:t>of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 </a:t>
            </a:r>
            <a:r>
              <a:rPr lang="en-US" altLang="en-US" sz="1800" b="1" u="sng" dirty="0">
                <a:solidFill>
                  <a:srgbClr val="112EAC"/>
                </a:solidFill>
                <a:latin typeface="+mn-lt"/>
              </a:rPr>
              <a:t>label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(variable).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Provides the flexibility to </a:t>
            </a:r>
            <a:r>
              <a:rPr lang="en-US" altLang="en-US" sz="1800" b="1" u="sng" dirty="0">
                <a:latin typeface="+mn-lt"/>
              </a:rPr>
              <a:t>access </a:t>
            </a:r>
            <a:r>
              <a:rPr lang="en-US" altLang="en-US" b="1" u="sng" dirty="0">
                <a:latin typeface="+mn-lt"/>
              </a:rPr>
              <a:t>PART</a:t>
            </a:r>
            <a:r>
              <a:rPr lang="en-US" altLang="en-US" sz="1800" b="1" u="sng" dirty="0">
                <a:latin typeface="+mn-lt"/>
              </a:rPr>
              <a:t> of a variable</a:t>
            </a:r>
            <a:r>
              <a:rPr lang="en-US" altLang="en-US" sz="1800" dirty="0">
                <a:latin typeface="+mn-lt"/>
              </a:rPr>
              <a:t>.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sz="1800" dirty="0">
                <a:latin typeface="+mn-lt"/>
              </a:rPr>
              <a:t>Used in combination with BYTE, SBYTE, WORD, SWORD, DWORD, SDWORD, FWORD, QWORD, or TBYTE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sz="1800" b="1" dirty="0">
                <a:solidFill>
                  <a:srgbClr val="112EAC"/>
                </a:solidFill>
                <a:latin typeface="+mn-lt"/>
              </a:rPr>
              <a:t>Ex</a:t>
            </a:r>
            <a:r>
              <a:rPr lang="en-US" sz="1800" dirty="0">
                <a:solidFill>
                  <a:srgbClr val="112EAC"/>
                </a:solidFill>
                <a:latin typeface="+mn-lt"/>
              </a:rPr>
              <a:t>.</a:t>
            </a:r>
            <a:r>
              <a:rPr 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sz="1800" dirty="0">
                <a:latin typeface="+mn-lt"/>
              </a:rPr>
              <a:t>PTR operator makes it possible to move the </a:t>
            </a:r>
            <a:r>
              <a:rPr lang="en-US" sz="1800" b="1" dirty="0">
                <a:latin typeface="+mn-lt"/>
              </a:rPr>
              <a:t>low-order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endParaRPr lang="en-US" altLang="en-U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2355" y="5645462"/>
            <a:ext cx="3750129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Why wasn’t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1234h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moved into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6" y="3682930"/>
            <a:ext cx="5147434" cy="1198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91" y="5520339"/>
            <a:ext cx="3538893" cy="397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4440" y="4945396"/>
            <a:ext cx="9835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But 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WORD PTR operator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makes it possible to move 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low-order word (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5678h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)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AX: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28912" y="4507239"/>
            <a:ext cx="1085952" cy="342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A1BCBF5-80F8-924C-903D-4A8823F7357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PTR</a:t>
            </a:r>
            <a:r>
              <a:rPr lang="en-US" altLang="en-US" sz="4000" dirty="0"/>
              <a:t> Operator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3477719" y="1906611"/>
            <a:ext cx="5864509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F2A2B"/>
                </a:solidFill>
                <a:latin typeface="Helvetica" charset="0"/>
              </a:rPr>
              <a:t>Why wasn’t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1234h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moved into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2458823"/>
            <a:ext cx="1040055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u="sng" dirty="0">
                <a:solidFill>
                  <a:srgbClr val="2F2A2B"/>
                </a:solidFill>
              </a:rPr>
              <a:t>x86 processors</a:t>
            </a:r>
            <a:r>
              <a:rPr lang="en-US" sz="2000" b="1" dirty="0">
                <a:solidFill>
                  <a:srgbClr val="2F2A2B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use the </a:t>
            </a:r>
            <a:r>
              <a:rPr lang="en-US" sz="2400" b="1" dirty="0">
                <a:solidFill>
                  <a:srgbClr val="112EAC"/>
                </a:solidFill>
              </a:rPr>
              <a:t>little endian storage format</a:t>
            </a:r>
          </a:p>
          <a:p>
            <a:endParaRPr lang="en-US" dirty="0">
              <a:solidFill>
                <a:srgbClr val="2F2A2B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112EAC"/>
                </a:solidFill>
              </a:rPr>
              <a:t>low-order</a:t>
            </a:r>
            <a:r>
              <a:rPr lang="en-US" sz="2800" b="1" dirty="0">
                <a:solidFill>
                  <a:schemeClr val="accent3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byte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112EAC"/>
                </a:solidFill>
              </a:rPr>
              <a:t>is stored at the variable’s starting address</a:t>
            </a:r>
            <a:endParaRPr lang="en-US" sz="2800" b="1" dirty="0">
              <a:solidFill>
                <a:srgbClr val="112EAC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7280" y="3824357"/>
            <a:ext cx="608788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For example, the </a:t>
            </a:r>
            <a:r>
              <a:rPr lang="en-US" altLang="en-US" b="1" dirty="0" err="1">
                <a:solidFill>
                  <a:srgbClr val="C00000"/>
                </a:solidFill>
              </a:rPr>
              <a:t>doubleword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12345678h</a:t>
            </a:r>
            <a:r>
              <a:rPr lang="en-US" altLang="en-US" dirty="0"/>
              <a:t> would be stored as: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646365" y="4247335"/>
          <a:ext cx="1144523" cy="190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VISIO" r:id="rId3" imgW="3165348" imgH="1626108" progId="Visio.Drawing.6">
                  <p:embed/>
                </p:oleObj>
              </mc:Choice>
              <mc:Fallback>
                <p:oleObj name="VISIO" r:id="rId3" imgW="3165348" imgH="1626108" progId="Visio.Drawing.6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74" r="27951" b="29182"/>
                      <a:stretch>
                        <a:fillRect/>
                      </a:stretch>
                    </p:blipFill>
                    <p:spPr bwMode="auto">
                      <a:xfrm>
                        <a:off x="4646365" y="4247335"/>
                        <a:ext cx="1144523" cy="190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990135" y="4383287"/>
            <a:ext cx="3507697" cy="144655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900" dirty="0">
                <a:latin typeface="+mn-lt"/>
              </a:rPr>
              <a:t>When integers </a:t>
            </a:r>
            <a:r>
              <a:rPr lang="en-US" altLang="en-US" sz="1900" dirty="0">
                <a:solidFill>
                  <a:srgbClr val="112EAC"/>
                </a:solidFill>
                <a:latin typeface="+mn-lt"/>
              </a:rPr>
              <a:t>are </a:t>
            </a:r>
            <a:r>
              <a:rPr lang="en-US" altLang="en-US" sz="1900" b="1" dirty="0">
                <a:solidFill>
                  <a:srgbClr val="112EAC"/>
                </a:solidFill>
                <a:latin typeface="+mn-lt"/>
              </a:rPr>
              <a:t>loaded</a:t>
            </a:r>
            <a:r>
              <a:rPr lang="en-US" altLang="en-US" sz="19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900" dirty="0">
                <a:latin typeface="+mn-lt"/>
              </a:rPr>
              <a:t>from </a:t>
            </a:r>
            <a:r>
              <a:rPr lang="en-US" altLang="en-US" sz="1900" dirty="0">
                <a:solidFill>
                  <a:srgbClr val="C00000"/>
                </a:solidFill>
                <a:latin typeface="+mn-lt"/>
              </a:rPr>
              <a:t>memory</a:t>
            </a:r>
            <a:r>
              <a:rPr lang="en-US" altLang="en-US" sz="1900" dirty="0">
                <a:latin typeface="+mn-lt"/>
              </a:rPr>
              <a:t> into </a:t>
            </a:r>
            <a:r>
              <a:rPr lang="en-US" altLang="en-US" sz="1900" dirty="0">
                <a:solidFill>
                  <a:srgbClr val="C00000"/>
                </a:solidFill>
                <a:latin typeface="+mn-lt"/>
              </a:rPr>
              <a:t>registers</a:t>
            </a:r>
            <a:r>
              <a:rPr lang="en-US" altLang="en-US" sz="1900" dirty="0">
                <a:latin typeface="+mn-lt"/>
              </a:rPr>
              <a:t>, the </a:t>
            </a:r>
            <a:r>
              <a:rPr lang="en-US" altLang="en-US" sz="1900" b="1" dirty="0">
                <a:solidFill>
                  <a:srgbClr val="00B050"/>
                </a:solidFill>
                <a:latin typeface="+mn-lt"/>
              </a:rPr>
              <a:t>bytes</a:t>
            </a:r>
            <a:r>
              <a:rPr lang="en-US" altLang="en-US" sz="19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900" dirty="0">
                <a:latin typeface="+mn-lt"/>
              </a:rPr>
              <a:t>are automatically </a:t>
            </a:r>
            <a:r>
              <a:rPr lang="en-US" altLang="en-US" sz="1900" b="1" dirty="0">
                <a:solidFill>
                  <a:srgbClr val="112EAC"/>
                </a:solidFill>
                <a:latin typeface="+mn-lt"/>
              </a:rPr>
              <a:t>re-reversed into their correct 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712" y="4795937"/>
            <a:ext cx="2861283" cy="4051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9064" y="522210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(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5678h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4518B1-08A4-EB47-AB86-A732DCA230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PTR Operator: </a:t>
            </a:r>
            <a:r>
              <a:rPr lang="en-US" altLang="en-US" sz="4000" b="1" dirty="0">
                <a:solidFill>
                  <a:srgbClr val="112EAC"/>
                </a:solidFill>
              </a:rPr>
              <a:t>Example1</a:t>
            </a:r>
          </a:p>
        </p:txBody>
      </p:sp>
      <p:sp>
        <p:nvSpPr>
          <p:cNvPr id="49157" name="Text Box 3"/>
          <p:cNvSpPr txBox="1">
            <a:spLocks noChangeArrowheads="1"/>
          </p:cNvSpPr>
          <p:nvPr/>
        </p:nvSpPr>
        <p:spPr bwMode="auto">
          <a:xfrm>
            <a:off x="1346616" y="2024945"/>
            <a:ext cx="617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 err="1">
                <a:latin typeface="Courier New" charset="0"/>
              </a:rPr>
              <a:t>myDouble</a:t>
            </a:r>
            <a:r>
              <a:rPr lang="en-US" altLang="en-US" dirty="0">
                <a:latin typeface="Courier New" charset="0"/>
              </a:rPr>
              <a:t> </a:t>
            </a: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dirty="0">
                <a:latin typeface="Courier New" charset="0"/>
              </a:rPr>
              <a:t> 12345678h</a:t>
            </a:r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3537679" y="2820281"/>
          <a:ext cx="4533288" cy="194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VISIO" r:id="rId3" imgW="3165348" imgH="1626108" progId="Visio.Drawing.6">
                  <p:embed/>
                </p:oleObj>
              </mc:Choice>
              <mc:Fallback>
                <p:oleObj name="VISIO" r:id="rId3" imgW="3165348" imgH="1626108" progId="Visio.Drawing.6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500" b="27167"/>
                      <a:stretch>
                        <a:fillRect/>
                      </a:stretch>
                    </p:blipFill>
                    <p:spPr bwMode="auto">
                      <a:xfrm>
                        <a:off x="3537679" y="2820281"/>
                        <a:ext cx="4533288" cy="194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2577060" y="4734843"/>
            <a:ext cx="6705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 </a:t>
            </a:r>
            <a:r>
              <a:rPr lang="en-US" altLang="en-US" sz="1800" dirty="0" err="1">
                <a:latin typeface="Courier New" charset="0"/>
              </a:rPr>
              <a:t>myDouble</a:t>
            </a:r>
            <a:r>
              <a:rPr lang="en-US" altLang="en-US" sz="1800" dirty="0">
                <a:latin typeface="Courier New" charset="0"/>
              </a:rPr>
              <a:t>		; AL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78h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</a:t>
            </a:r>
            <a:r>
              <a:rPr lang="en-US" altLang="en-US" sz="1800" dirty="0">
                <a:latin typeface="Courier New" charset="0"/>
              </a:rPr>
              <a:t>[myDouble+1]		; AL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56h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</a:t>
            </a:r>
            <a:r>
              <a:rPr lang="en-US" altLang="en-US" sz="1800" dirty="0">
                <a:latin typeface="Courier New" charset="0"/>
              </a:rPr>
              <a:t>[myDouble+2]		; AL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34h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 </a:t>
            </a:r>
            <a:r>
              <a:rPr lang="en-US" altLang="en-US" sz="1800" dirty="0" err="1">
                <a:latin typeface="Courier New" charset="0"/>
              </a:rPr>
              <a:t>myDouble</a:t>
            </a:r>
            <a:r>
              <a:rPr lang="en-US" altLang="en-US" sz="1800" dirty="0">
                <a:latin typeface="Courier New" charset="0"/>
              </a:rPr>
              <a:t>		; AX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5678h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</a:t>
            </a:r>
            <a:r>
              <a:rPr lang="en-US" altLang="en-US" sz="1800" dirty="0">
                <a:latin typeface="Courier New" charset="0"/>
              </a:rPr>
              <a:t>[myDouble+2]		; AX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1234h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4551" y="2866769"/>
            <a:ext cx="169873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Memory Layout</a:t>
            </a:r>
          </a:p>
        </p:txBody>
      </p:sp>
    </p:spTree>
    <p:extLst>
      <p:ext uri="{BB962C8B-B14F-4D97-AF65-F5344CB8AC3E}">
        <p14:creationId xmlns:p14="http://schemas.microsoft.com/office/powerpoint/2010/main" val="203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F45FFDC-821F-B64D-93CA-83BB07F07D8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PTR Operator: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Example2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1206369" y="1865470"/>
            <a:ext cx="984022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PTR can also be used to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combine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elements of a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smaller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data type </a:t>
            </a:r>
            <a:r>
              <a:rPr lang="en-US" altLang="en-US" sz="2000" dirty="0">
                <a:latin typeface="+mn-lt"/>
              </a:rPr>
              <a:t>and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move them into a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larger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operand</a:t>
            </a:r>
            <a:r>
              <a:rPr lang="en-US" altLang="en-US" sz="2000" dirty="0">
                <a:latin typeface="+mn-lt"/>
              </a:rPr>
              <a:t>. 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4871" y="3039243"/>
            <a:ext cx="86577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2A2B"/>
                </a:solidFill>
              </a:rPr>
              <a:t>.data</a:t>
            </a:r>
          </a:p>
          <a:p>
            <a:r>
              <a:rPr lang="en-US" sz="2400" dirty="0" err="1">
                <a:solidFill>
                  <a:srgbClr val="2F2A2B"/>
                </a:solidFill>
              </a:rPr>
              <a:t>wordList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dirty="0">
                <a:solidFill>
                  <a:srgbClr val="112EAC"/>
                </a:solidFill>
              </a:rPr>
              <a:t>WORD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5678h</a:t>
            </a:r>
            <a:r>
              <a:rPr lang="en-US" sz="2400" dirty="0">
                <a:solidFill>
                  <a:srgbClr val="2F2A2B"/>
                </a:solidFill>
              </a:rPr>
              <a:t>,</a:t>
            </a:r>
            <a:r>
              <a:rPr lang="en-US" sz="2400" dirty="0">
                <a:solidFill>
                  <a:srgbClr val="00B050"/>
                </a:solidFill>
              </a:rPr>
              <a:t>1234h</a:t>
            </a:r>
          </a:p>
          <a:p>
            <a:r>
              <a:rPr lang="en-US" sz="2400" dirty="0">
                <a:solidFill>
                  <a:srgbClr val="2F2A2B"/>
                </a:solidFill>
              </a:rPr>
              <a:t>.code</a:t>
            </a:r>
          </a:p>
          <a:p>
            <a:r>
              <a:rPr lang="en-US" sz="2400" dirty="0">
                <a:solidFill>
                  <a:srgbClr val="2F2A2B"/>
                </a:solidFill>
              </a:rPr>
              <a:t>mov </a:t>
            </a:r>
            <a:r>
              <a:rPr lang="en-US" sz="2400" dirty="0" err="1">
                <a:solidFill>
                  <a:srgbClr val="2F2A2B"/>
                </a:solidFill>
              </a:rPr>
              <a:t>eax</a:t>
            </a:r>
            <a:r>
              <a:rPr lang="en-US" sz="2400" dirty="0">
                <a:solidFill>
                  <a:srgbClr val="2F2A2B"/>
                </a:solidFill>
              </a:rPr>
              <a:t>, </a:t>
            </a:r>
            <a:r>
              <a:rPr lang="en-US" sz="2400" dirty="0">
                <a:solidFill>
                  <a:srgbClr val="112EAC"/>
                </a:solidFill>
              </a:rPr>
              <a:t>DWORD PTR </a:t>
            </a:r>
            <a:r>
              <a:rPr lang="en-US" sz="2400" dirty="0" err="1">
                <a:solidFill>
                  <a:srgbClr val="2F2A2B"/>
                </a:solidFill>
              </a:rPr>
              <a:t>wordList</a:t>
            </a:r>
            <a:endParaRPr lang="en-US" sz="2400" dirty="0">
              <a:solidFill>
                <a:srgbClr val="00B050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45446" y="4147238"/>
            <a:ext cx="2518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2F2A2B"/>
                </a:solidFill>
              </a:rPr>
              <a:t>; EAX = </a:t>
            </a:r>
            <a:r>
              <a:rPr lang="en-US" sz="2400">
                <a:solidFill>
                  <a:srgbClr val="00B050"/>
                </a:solidFill>
              </a:rPr>
              <a:t>12345678h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010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PTR Operator: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Exercise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171" y="1882580"/>
            <a:ext cx="6830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Use the following data definitions for Questions 6:</a:t>
            </a:r>
          </a:p>
          <a:p>
            <a:pPr lvl="2"/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myBytes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BYTE 10h,20h,30h,40h</a:t>
            </a:r>
          </a:p>
          <a:p>
            <a:pPr lvl="2"/>
            <a:r>
              <a:rPr lang="en-US" b="1" dirty="0" err="1">
                <a:solidFill>
                  <a:srgbClr val="112EAC"/>
                </a:solidFill>
                <a:latin typeface="Helvetica" charset="0"/>
              </a:rPr>
              <a:t>myWords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    WORD 8Ah,3Bh,72h,44h,66h</a:t>
            </a:r>
          </a:p>
          <a:p>
            <a:pPr lvl="2"/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1,2,3,4,5</a:t>
            </a:r>
          </a:p>
          <a:p>
            <a:pPr lvl="2"/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myPointer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DWORD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483487"/>
            <a:ext cx="9879367" cy="270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53849" y="4543809"/>
            <a:ext cx="6340840" cy="283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00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8582E7C-4FF2-2749-8E87-31011598E29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TYPE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Operator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7885" y="1982324"/>
            <a:ext cx="9714876" cy="8382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The TYPE operator returns </a:t>
            </a:r>
            <a:r>
              <a:rPr lang="en-US" altLang="en-US" b="1" dirty="0">
                <a:solidFill>
                  <a:srgbClr val="112EAC"/>
                </a:solidFill>
              </a:rPr>
              <a:t>the size, in bytes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C00000"/>
                </a:solidFill>
              </a:rPr>
              <a:t>of a single element </a:t>
            </a:r>
            <a:r>
              <a:rPr lang="en-US" altLang="en-US" dirty="0"/>
              <a:t>of a data declaration.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4047344" y="2660754"/>
            <a:ext cx="4953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var1 BYTE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var2 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var3 DWORD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var4 QWORD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var1	;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var2	; 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var3	; 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var4	; 8</a:t>
            </a:r>
          </a:p>
        </p:txBody>
      </p:sp>
    </p:spTree>
    <p:extLst>
      <p:ext uri="{BB962C8B-B14F-4D97-AF65-F5344CB8AC3E}">
        <p14:creationId xmlns:p14="http://schemas.microsoft.com/office/powerpoint/2010/main" val="25854980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C61862-79F2-2640-8BFA-D85E25069C0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LENGTHOF</a:t>
            </a:r>
            <a:r>
              <a:rPr lang="en-US" altLang="en-US" sz="4000" dirty="0"/>
              <a:t> Operator</a:t>
            </a:r>
          </a:p>
        </p:txBody>
      </p:sp>
      <p:sp>
        <p:nvSpPr>
          <p:cNvPr id="53253" name="Text Box 3"/>
          <p:cNvSpPr txBox="1">
            <a:spLocks noChangeArrowheads="1"/>
          </p:cNvSpPr>
          <p:nvPr/>
        </p:nvSpPr>
        <p:spPr bwMode="auto">
          <a:xfrm>
            <a:off x="2979294" y="2772327"/>
            <a:ext cx="6934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541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5413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	</a:t>
            </a:r>
            <a:r>
              <a:rPr lang="en-US" altLang="en-US" sz="1800" dirty="0">
                <a:solidFill>
                  <a:schemeClr val="tx2"/>
                </a:solidFill>
              </a:rPr>
              <a:t>LENGTHOF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byte1  BYTE 10,20,30	;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array1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WORD 30 DUP(?),0,0	; 32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array2 WORD 5 DUP(3 DUP(?))	; 15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array3 DWORD 1,2,3,4	; 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digitStr</a:t>
            </a:r>
            <a:r>
              <a:rPr lang="en-US" altLang="en-US" sz="1800" dirty="0">
                <a:latin typeface="Courier New" charset="0"/>
              </a:rPr>
              <a:t> BYTE "12345678",0	; 9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ecx,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LENGTHOF</a:t>
            </a:r>
            <a:r>
              <a:rPr lang="en-US" altLang="en-US" sz="1800" dirty="0">
                <a:latin typeface="Courier New" charset="0"/>
              </a:rPr>
              <a:t> array1	;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32</a:t>
            </a:r>
          </a:p>
        </p:txBody>
      </p:sp>
      <p:sp>
        <p:nvSpPr>
          <p:cNvPr id="53254" name="Text Box 4"/>
          <p:cNvSpPr txBox="1">
            <a:spLocks noChangeArrowheads="1"/>
          </p:cNvSpPr>
          <p:nvPr/>
        </p:nvSpPr>
        <p:spPr bwMode="auto">
          <a:xfrm>
            <a:off x="1262171" y="1798697"/>
            <a:ext cx="97555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LENGTHOF</a:t>
            </a:r>
            <a:r>
              <a:rPr lang="en-US" altLang="en-US" sz="2000" dirty="0">
                <a:latin typeface="+mn-lt"/>
              </a:rPr>
              <a:t> operator </a:t>
            </a:r>
            <a:r>
              <a:rPr lang="en-US" altLang="en-US" sz="2000" b="1" u="sng" dirty="0">
                <a:latin typeface="+mn-lt"/>
              </a:rPr>
              <a:t>counts the number of elements </a:t>
            </a:r>
            <a:r>
              <a:rPr lang="en-US" altLang="en-US" sz="2000" dirty="0">
                <a:latin typeface="+mn-lt"/>
              </a:rPr>
              <a:t>in a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single</a:t>
            </a:r>
            <a:r>
              <a:rPr lang="en-US" altLang="en-US" sz="2000" dirty="0">
                <a:latin typeface="+mn-lt"/>
              </a:rPr>
              <a:t> data declaration.</a:t>
            </a:r>
          </a:p>
        </p:txBody>
      </p:sp>
    </p:spTree>
    <p:extLst>
      <p:ext uri="{BB962C8B-B14F-4D97-AF65-F5344CB8AC3E}">
        <p14:creationId xmlns:p14="http://schemas.microsoft.com/office/powerpoint/2010/main" val="4134805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E853717-8000-674F-AA3D-A4077396558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SIZEOF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Operator</a:t>
            </a:r>
          </a:p>
        </p:txBody>
      </p:sp>
      <p:sp>
        <p:nvSpPr>
          <p:cNvPr id="54277" name="Text Box 3"/>
          <p:cNvSpPr txBox="1">
            <a:spLocks noChangeArrowheads="1"/>
          </p:cNvSpPr>
          <p:nvPr/>
        </p:nvSpPr>
        <p:spPr bwMode="auto">
          <a:xfrm>
            <a:off x="2838137" y="2840637"/>
            <a:ext cx="6934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146675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146675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	</a:t>
            </a:r>
            <a:r>
              <a:rPr lang="en-US" altLang="en-US" sz="1800" dirty="0">
                <a:solidFill>
                  <a:schemeClr val="tx2"/>
                </a:solidFill>
              </a:rPr>
              <a:t>SIZEOF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byte1  BYTE 10,20,30	;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array1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WORD 30 DUP(?),0,0	; 64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array2 WORD 5 DUP(3 DUP(?))	; 30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array3 DWORD 1,2,3,4	; 16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digitStr</a:t>
            </a:r>
            <a:r>
              <a:rPr lang="en-US" altLang="en-US" sz="1800" dirty="0">
                <a:latin typeface="Courier New" charset="0"/>
              </a:rPr>
              <a:t> BYTE "12345678",0	; 9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ecx,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SIZEOF</a:t>
            </a:r>
            <a:r>
              <a:rPr lang="en-US" altLang="en-US" sz="1800" dirty="0">
                <a:latin typeface="Courier New" charset="0"/>
              </a:rPr>
              <a:t> array1	;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64</a:t>
            </a: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1243434" y="1872465"/>
            <a:ext cx="97660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SIZEOF</a:t>
            </a:r>
            <a:r>
              <a:rPr lang="en-US" altLang="en-US" sz="2000" dirty="0">
                <a:latin typeface="+mn-lt"/>
              </a:rPr>
              <a:t> operator </a:t>
            </a:r>
            <a:r>
              <a:rPr lang="en-US" altLang="en-US" sz="2000" b="1" dirty="0">
                <a:latin typeface="+mn-lt"/>
              </a:rPr>
              <a:t>returns</a:t>
            </a:r>
            <a:r>
              <a:rPr lang="en-US" altLang="en-US" sz="2000" dirty="0">
                <a:latin typeface="+mn-lt"/>
              </a:rPr>
              <a:t> a value that is equivalent to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multiplying LENGTHOF by TYPE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10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89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64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3764D0-1478-4342-B6DA-5A51A35AFE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 Memory Operands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6866"/>
            <a:ext cx="9464040" cy="42496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b="1" dirty="0"/>
              <a:t>named reference (label) </a:t>
            </a:r>
            <a:r>
              <a:rPr lang="en-US" altLang="en-US" dirty="0"/>
              <a:t>is automatically </a:t>
            </a:r>
            <a:r>
              <a:rPr lang="en-US" altLang="en-US" sz="2800" u="sng" dirty="0">
                <a:solidFill>
                  <a:srgbClr val="112EAC"/>
                </a:solidFill>
              </a:rPr>
              <a:t>dereferenced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by the </a:t>
            </a:r>
            <a:r>
              <a:rPr lang="en-US" altLang="en-US" b="1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4422" y="25138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F2A2B"/>
                </a:solidFill>
                <a:latin typeface="Helvetica" charset="0"/>
              </a:rPr>
              <a:t>.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data</a:t>
            </a:r>
          </a:p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var1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BYTE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10h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2361" y="3244023"/>
            <a:ext cx="678686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Suppose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var1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were located at offset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10400h. </a:t>
            </a:r>
          </a:p>
          <a:p>
            <a:pPr marL="285750" indent="-285750">
              <a:lnSpc>
                <a:spcPct val="12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instruction </a:t>
            </a:r>
            <a:r>
              <a:rPr lang="en-US" dirty="0">
                <a:solidFill>
                  <a:srgbClr val="2F2A2B"/>
                </a:solidFill>
              </a:rPr>
              <a:t>copies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its </a:t>
            </a:r>
            <a:r>
              <a:rPr lang="en-US" b="1" u="sng" dirty="0">
                <a:solidFill>
                  <a:srgbClr val="112EAC"/>
                </a:solidFill>
                <a:latin typeface="Helvetica" charset="0"/>
              </a:rPr>
              <a:t>value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into 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register: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algn="ctr"/>
            <a:r>
              <a:rPr lang="en-US" b="1" dirty="0">
                <a:solidFill>
                  <a:srgbClr val="2F2A2B"/>
                </a:solidFill>
                <a:latin typeface="Helvetica" charset="0"/>
              </a:rPr>
              <a:t>mov al,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var1</a:t>
            </a:r>
            <a:endParaRPr lang="en-US" b="1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6029" y="4788269"/>
            <a:ext cx="6319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It would be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assembled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into the following machine instruction:</a:t>
            </a:r>
          </a:p>
          <a:p>
            <a:r>
              <a:rPr lang="en-US" dirty="0">
                <a:solidFill>
                  <a:srgbClr val="C00000"/>
                </a:solidFill>
                <a:latin typeface="Helvetica" charset="0"/>
              </a:rPr>
              <a:t>                               A0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00010400</a:t>
            </a:r>
            <a:endParaRPr lang="en-US" dirty="0">
              <a:solidFill>
                <a:srgbClr val="00B05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1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5E8C42-99EE-514A-8BBC-234CD5FAF4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/>
              <a:t> Addressing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89" y="1974954"/>
            <a:ext cx="5867400" cy="3048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Indirect Operands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 Array Sum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Indexed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Pointers</a:t>
            </a:r>
          </a:p>
        </p:txBody>
      </p:sp>
    </p:spTree>
    <p:extLst>
      <p:ext uri="{BB962C8B-B14F-4D97-AF65-F5344CB8AC3E}">
        <p14:creationId xmlns:p14="http://schemas.microsoft.com/office/powerpoint/2010/main" val="500652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A45E-897A-F546-B28F-3981F6EE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Addressing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BC81-309E-4F4A-8BCE-51692C6D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addressing becomes infeasible for array access. </a:t>
            </a:r>
          </a:p>
          <a:p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arrayD</a:t>
            </a:r>
            <a:endParaRPr lang="en-US" dirty="0"/>
          </a:p>
          <a:p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[arrayD+4]</a:t>
            </a:r>
          </a:p>
          <a:p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[arrayD+8]</a:t>
            </a:r>
          </a:p>
          <a:p>
            <a:endParaRPr lang="en-US" dirty="0"/>
          </a:p>
          <a:p>
            <a:r>
              <a:rPr lang="en-US" dirty="0"/>
              <a:t>There is no way to parameterize the constant offset (e.g. 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EE272-0A3E-C147-93ED-816A51D7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0CA9-139E-E041-B01C-FD2ED05F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3204E-E511-8842-91AF-B6E3E0FD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257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A45E-897A-F546-B28F-3981F6EE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Addressing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BC81-309E-4F4A-8BCE-51692C6D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Indirect addressing can solve the issue</a:t>
            </a:r>
          </a:p>
          <a:p>
            <a:r>
              <a:rPr lang="en-US" dirty="0"/>
              <a:t>Consider the example.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112EAC"/>
                </a:solidFill>
              </a:rPr>
              <a:t>.data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112EAC"/>
                </a:solidFill>
              </a:rPr>
              <a:t>Val1 BYTE 11h, 33h, 55h</a:t>
            </a:r>
          </a:p>
          <a:p>
            <a:r>
              <a:rPr lang="en-US" dirty="0"/>
              <a:t>Store the address of the array in any 32-bit register.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mov </a:t>
            </a:r>
            <a:r>
              <a:rPr lang="en-US" b="1" dirty="0" err="1">
                <a:solidFill>
                  <a:srgbClr val="112EAC"/>
                </a:solidFill>
              </a:rPr>
              <a:t>esi</a:t>
            </a:r>
            <a:r>
              <a:rPr lang="en-US" b="1" dirty="0">
                <a:solidFill>
                  <a:srgbClr val="112EAC"/>
                </a:solidFill>
              </a:rPr>
              <a:t>, OFFSET val1</a:t>
            </a:r>
          </a:p>
          <a:p>
            <a:r>
              <a:rPr lang="en-US" dirty="0"/>
              <a:t>The put that register inside the bracket to dereference it.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mov al, [</a:t>
            </a:r>
            <a:r>
              <a:rPr lang="en-US" b="1" dirty="0" err="1">
                <a:solidFill>
                  <a:srgbClr val="112EAC"/>
                </a:solidFill>
              </a:rPr>
              <a:t>esi</a:t>
            </a:r>
            <a:r>
              <a:rPr lang="en-US" b="1" dirty="0">
                <a:solidFill>
                  <a:srgbClr val="112EAC"/>
                </a:solidFill>
              </a:rPr>
              <a:t>]</a:t>
            </a:r>
          </a:p>
          <a:p>
            <a:pPr lvl="1"/>
            <a:r>
              <a:rPr lang="en-US" dirty="0"/>
              <a:t>Now Al contains 11h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EE272-0A3E-C147-93ED-816A51D7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0CA9-139E-E041-B01C-FD2ED05F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3204E-E511-8842-91AF-B6E3E0FD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67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32D2-96A9-B04D-99EF-283BF8CB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Addressing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3F2CA-7415-A541-B9E2-516064F7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14FAC-0207-3544-BA44-16FBD545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0DAB0-5C89-2D46-8A86-974590BF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EF4EC1-EDAA-0447-A24A-043C8279AE58}"/>
              </a:ext>
            </a:extLst>
          </p:cNvPr>
          <p:cNvGrpSpPr/>
          <p:nvPr/>
        </p:nvGrpSpPr>
        <p:grpSpPr>
          <a:xfrm>
            <a:off x="7634235" y="1235947"/>
            <a:ext cx="3671981" cy="4613170"/>
            <a:chOff x="7634235" y="1235947"/>
            <a:chExt cx="3671981" cy="46131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86608D-A5FC-5F43-B95F-894F0E0F4F7B}"/>
                </a:ext>
              </a:extLst>
            </p:cNvPr>
            <p:cNvSpPr/>
            <p:nvPr/>
          </p:nvSpPr>
          <p:spPr>
            <a:xfrm>
              <a:off x="8036305" y="1669002"/>
              <a:ext cx="3269911" cy="41801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E31E8-36F6-A945-857C-9824437E5E6B}"/>
                </a:ext>
              </a:extLst>
            </p:cNvPr>
            <p:cNvSpPr/>
            <p:nvPr/>
          </p:nvSpPr>
          <p:spPr>
            <a:xfrm>
              <a:off x="7634235" y="1235947"/>
              <a:ext cx="3471706" cy="5426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 memory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F0EB8-D26C-A04A-865E-6730C4948977}"/>
              </a:ext>
            </a:extLst>
          </p:cNvPr>
          <p:cNvSpPr/>
          <p:nvPr/>
        </p:nvSpPr>
        <p:spPr>
          <a:xfrm>
            <a:off x="532835" y="2674035"/>
            <a:ext cx="4355727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</a:t>
            </a:r>
            <a:r>
              <a:rPr lang="en-US" altLang="en-US" dirty="0" err="1">
                <a:latin typeface="Courier New" charset="0"/>
              </a:rPr>
              <a:t>esi,OFFSET</a:t>
            </a:r>
            <a:r>
              <a:rPr lang="en-US" altLang="en-US" dirty="0">
                <a:latin typeface="Courier New" charset="0"/>
              </a:rPr>
              <a:t> </a:t>
            </a:r>
            <a:r>
              <a:rPr lang="en-US" altLang="en-US" dirty="0" err="1">
                <a:latin typeface="Courier New" charset="0"/>
              </a:rPr>
              <a:t>arrayW</a:t>
            </a:r>
            <a:endParaRPr lang="en-US" altLang="en-US" dirty="0">
              <a:latin typeface="Courier New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2E1A0A-98F9-F14F-8585-AD036FBDF917}"/>
              </a:ext>
            </a:extLst>
          </p:cNvPr>
          <p:cNvSpPr/>
          <p:nvPr/>
        </p:nvSpPr>
        <p:spPr>
          <a:xfrm>
            <a:off x="633392" y="1688710"/>
            <a:ext cx="5164581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.data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latin typeface="Courier New" charset="0"/>
              </a:rPr>
              <a:t>arrayW</a:t>
            </a:r>
            <a:r>
              <a:rPr lang="en-US" altLang="en-US" dirty="0">
                <a:latin typeface="Courier New" charset="0"/>
              </a:rPr>
              <a:t> WORD 1122h, 3344h, 5566h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08CDBD-9394-9A4C-9C67-AD0DAB24E567}"/>
              </a:ext>
            </a:extLst>
          </p:cNvPr>
          <p:cNvSpPr/>
          <p:nvPr/>
        </p:nvSpPr>
        <p:spPr>
          <a:xfrm>
            <a:off x="621593" y="4426713"/>
            <a:ext cx="4355727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ax, [</a:t>
            </a:r>
            <a:r>
              <a:rPr lang="en-US" altLang="en-US" dirty="0" err="1">
                <a:latin typeface="Courier New" charset="0"/>
              </a:rPr>
              <a:t>esi</a:t>
            </a:r>
            <a:r>
              <a:rPr lang="en-US" altLang="en-US" dirty="0">
                <a:latin typeface="Courier New" charset="0"/>
              </a:rPr>
              <a:t>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D1516-A25B-7248-AC05-80501CF1E728}"/>
              </a:ext>
            </a:extLst>
          </p:cNvPr>
          <p:cNvSpPr/>
          <p:nvPr/>
        </p:nvSpPr>
        <p:spPr>
          <a:xfrm>
            <a:off x="8096405" y="2147848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1BF0D-C452-5A4D-9AAD-2B1599461C91}"/>
              </a:ext>
            </a:extLst>
          </p:cNvPr>
          <p:cNvSpPr/>
          <p:nvPr/>
        </p:nvSpPr>
        <p:spPr>
          <a:xfrm>
            <a:off x="8096405" y="2632619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3F3F0-5486-4946-BB58-D8140BC12A6B}"/>
              </a:ext>
            </a:extLst>
          </p:cNvPr>
          <p:cNvSpPr/>
          <p:nvPr/>
        </p:nvSpPr>
        <p:spPr>
          <a:xfrm>
            <a:off x="8096405" y="3098368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7EA71A-E698-1B47-8FBA-712EBFCFF166}"/>
              </a:ext>
            </a:extLst>
          </p:cNvPr>
          <p:cNvSpPr/>
          <p:nvPr/>
        </p:nvSpPr>
        <p:spPr>
          <a:xfrm>
            <a:off x="8095434" y="3573113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41A8B3-E3CB-1049-859A-9C67A9C78C5E}"/>
              </a:ext>
            </a:extLst>
          </p:cNvPr>
          <p:cNvSpPr/>
          <p:nvPr/>
        </p:nvSpPr>
        <p:spPr>
          <a:xfrm>
            <a:off x="8095434" y="4016809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8CF9A1-6844-C645-A1A7-5FEBA5CC7EB6}"/>
              </a:ext>
            </a:extLst>
          </p:cNvPr>
          <p:cNvSpPr/>
          <p:nvPr/>
        </p:nvSpPr>
        <p:spPr>
          <a:xfrm>
            <a:off x="8094463" y="4490832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55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2D4DFB-6BCB-A145-9E61-6DF21C8ED1D4}"/>
              </a:ext>
            </a:extLst>
          </p:cNvPr>
          <p:cNvGrpSpPr/>
          <p:nvPr/>
        </p:nvGrpSpPr>
        <p:grpSpPr>
          <a:xfrm>
            <a:off x="6728481" y="2161855"/>
            <a:ext cx="1573818" cy="2837796"/>
            <a:chOff x="6728481" y="2161855"/>
            <a:chExt cx="1573818" cy="283779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B7C037-8EA2-114B-A185-C55F0D3EA150}"/>
                </a:ext>
              </a:extLst>
            </p:cNvPr>
            <p:cNvSpPr/>
            <p:nvPr/>
          </p:nvSpPr>
          <p:spPr>
            <a:xfrm>
              <a:off x="6771190" y="2161855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DF43AB-4A4F-FA4A-A1AF-2BF170806CBB}"/>
                </a:ext>
              </a:extLst>
            </p:cNvPr>
            <p:cNvSpPr/>
            <p:nvPr/>
          </p:nvSpPr>
          <p:spPr>
            <a:xfrm>
              <a:off x="6739009" y="2626210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D85AF-6B14-1B4F-9F9D-F9A3B65D0B43}"/>
                </a:ext>
              </a:extLst>
            </p:cNvPr>
            <p:cNvSpPr/>
            <p:nvPr/>
          </p:nvSpPr>
          <p:spPr>
            <a:xfrm>
              <a:off x="6728481" y="3534508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F86C2F-BC27-594E-A8A4-739850D88A57}"/>
                </a:ext>
              </a:extLst>
            </p:cNvPr>
            <p:cNvSpPr/>
            <p:nvPr/>
          </p:nvSpPr>
          <p:spPr>
            <a:xfrm>
              <a:off x="6739009" y="3053798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D3567C-A6DE-3D4E-AE27-9AF1DDC1531D}"/>
                </a:ext>
              </a:extLst>
            </p:cNvPr>
            <p:cNvSpPr/>
            <p:nvPr/>
          </p:nvSpPr>
          <p:spPr>
            <a:xfrm>
              <a:off x="6741000" y="4013613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38C475-7CF4-0B4E-9BFC-7E694A7ADD98}"/>
                </a:ext>
              </a:extLst>
            </p:cNvPr>
            <p:cNvSpPr/>
            <p:nvPr/>
          </p:nvSpPr>
          <p:spPr>
            <a:xfrm>
              <a:off x="6781193" y="452650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40440005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713BCC-8D31-B54F-A90A-DF21FB229BEC}"/>
              </a:ext>
            </a:extLst>
          </p:cNvPr>
          <p:cNvGrpSpPr/>
          <p:nvPr/>
        </p:nvGrpSpPr>
        <p:grpSpPr>
          <a:xfrm>
            <a:off x="3920641" y="4920364"/>
            <a:ext cx="1853423" cy="907457"/>
            <a:chOff x="4201305" y="4821129"/>
            <a:chExt cx="1808704" cy="79789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418475-C53A-FF48-AD35-9BF1229A465B}"/>
                </a:ext>
              </a:extLst>
            </p:cNvPr>
            <p:cNvSpPr/>
            <p:nvPr/>
          </p:nvSpPr>
          <p:spPr>
            <a:xfrm>
              <a:off x="4280070" y="514587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AX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C18447-4C9B-6C46-A7E9-86A3F51BCECB}"/>
                </a:ext>
              </a:extLst>
            </p:cNvPr>
            <p:cNvSpPr/>
            <p:nvPr/>
          </p:nvSpPr>
          <p:spPr>
            <a:xfrm>
              <a:off x="4201305" y="4821129"/>
              <a:ext cx="1808704" cy="444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492DBF-00AC-7741-B831-CD22340FE415}"/>
              </a:ext>
            </a:extLst>
          </p:cNvPr>
          <p:cNvGrpSpPr/>
          <p:nvPr/>
        </p:nvGrpSpPr>
        <p:grpSpPr>
          <a:xfrm>
            <a:off x="3399886" y="3560064"/>
            <a:ext cx="2984361" cy="1039190"/>
            <a:chOff x="3215682" y="3384262"/>
            <a:chExt cx="2984361" cy="1039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37360C-4F76-7D4C-B51D-FF42CF65828E}"/>
                </a:ext>
              </a:extLst>
            </p:cNvPr>
            <p:cNvSpPr/>
            <p:nvPr/>
          </p:nvSpPr>
          <p:spPr>
            <a:xfrm>
              <a:off x="3942414" y="3950307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ESI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7D2BC3-936A-FA44-BF92-2E9EEAEF381A}"/>
                </a:ext>
              </a:extLst>
            </p:cNvPr>
            <p:cNvSpPr/>
            <p:nvPr/>
          </p:nvSpPr>
          <p:spPr>
            <a:xfrm>
              <a:off x="3215682" y="3384262"/>
              <a:ext cx="2984361" cy="444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0505D-9F87-6344-8ADE-F5D8B8588326}"/>
              </a:ext>
            </a:extLst>
          </p:cNvPr>
          <p:cNvGrpSpPr/>
          <p:nvPr/>
        </p:nvGrpSpPr>
        <p:grpSpPr>
          <a:xfrm>
            <a:off x="8096405" y="2152635"/>
            <a:ext cx="1521106" cy="2815289"/>
            <a:chOff x="9832694" y="2150574"/>
            <a:chExt cx="1521106" cy="281528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33710D-6DF7-B944-A65F-5D86E0DA3953}"/>
                </a:ext>
              </a:extLst>
            </p:cNvPr>
            <p:cNvSpPr/>
            <p:nvPr/>
          </p:nvSpPr>
          <p:spPr>
            <a:xfrm>
              <a:off x="9832694" y="2150574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8A348F-B0EC-0341-9678-A78187312B10}"/>
                </a:ext>
              </a:extLst>
            </p:cNvPr>
            <p:cNvSpPr/>
            <p:nvPr/>
          </p:nvSpPr>
          <p:spPr>
            <a:xfrm>
              <a:off x="9832694" y="262579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EBB2E9-B462-344D-9E7A-CD1BDE69E958}"/>
                </a:ext>
              </a:extLst>
            </p:cNvPr>
            <p:cNvSpPr/>
            <p:nvPr/>
          </p:nvSpPr>
          <p:spPr>
            <a:xfrm>
              <a:off x="9832694" y="308988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B565CE6-26F9-8E4A-816A-D151461FB366}"/>
                </a:ext>
              </a:extLst>
            </p:cNvPr>
            <p:cNvSpPr/>
            <p:nvPr/>
          </p:nvSpPr>
          <p:spPr>
            <a:xfrm>
              <a:off x="9832694" y="355397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C5DC62-BC57-A244-8046-3D621F91BDE6}"/>
                </a:ext>
              </a:extLst>
            </p:cNvPr>
            <p:cNvSpPr/>
            <p:nvPr/>
          </p:nvSpPr>
          <p:spPr>
            <a:xfrm>
              <a:off x="9832694" y="4019573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106371F-E4FD-1548-8905-5E6640CECBEA}"/>
                </a:ext>
              </a:extLst>
            </p:cNvPr>
            <p:cNvSpPr/>
            <p:nvPr/>
          </p:nvSpPr>
          <p:spPr>
            <a:xfrm>
              <a:off x="9832694" y="4492718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91EE031-9AA8-CC45-BCA3-4F9A362BBA4B}"/>
              </a:ext>
            </a:extLst>
          </p:cNvPr>
          <p:cNvSpPr/>
          <p:nvPr/>
        </p:nvSpPr>
        <p:spPr>
          <a:xfrm>
            <a:off x="4796498" y="4987205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CCB2744-27D9-2D4F-B4AF-65BF2008560B}"/>
                  </a:ext>
                </a:extLst>
              </p14:cNvPr>
              <p14:cNvContentPartPr/>
              <p14:nvPr/>
            </p14:nvContentPartPr>
            <p14:xfrm>
              <a:off x="3460949" y="192176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CCB2744-27D9-2D4F-B4AF-65BF200856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309" y="1835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3E8A7EF-C8FF-A541-B478-7205A0B858F2}"/>
              </a:ext>
            </a:extLst>
          </p:cNvPr>
          <p:cNvGrpSpPr/>
          <p:nvPr/>
        </p:nvGrpSpPr>
        <p:grpSpPr>
          <a:xfrm>
            <a:off x="5277286" y="2185136"/>
            <a:ext cx="3877063" cy="2758956"/>
            <a:chOff x="5277286" y="2185136"/>
            <a:chExt cx="3877063" cy="27589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3DCFD6-97C3-194C-BCFE-972D31A5F88C}"/>
                    </a:ext>
                  </a:extLst>
                </p14:cNvPr>
                <p14:cNvContentPartPr/>
                <p14:nvPr/>
              </p14:nvContentPartPr>
              <p14:xfrm>
                <a:off x="8599589" y="2185136"/>
                <a:ext cx="554760" cy="36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3DCFD6-97C3-194C-BCFE-972D31A5F8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90589" y="2176136"/>
                  <a:ext cx="572400" cy="38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2992398-5893-7148-B5D6-4071204B7288}"/>
                </a:ext>
              </a:extLst>
            </p:cNvPr>
            <p:cNvGrpSpPr/>
            <p:nvPr/>
          </p:nvGrpSpPr>
          <p:grpSpPr>
            <a:xfrm>
              <a:off x="5277286" y="2425532"/>
              <a:ext cx="3327480" cy="2518560"/>
              <a:chOff x="5287589" y="2450096"/>
              <a:chExt cx="3327480" cy="251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E7A89914-7659-034F-A5BC-60DA0254A76F}"/>
                      </a:ext>
                    </a:extLst>
                  </p14:cNvPr>
                  <p14:cNvContentPartPr/>
                  <p14:nvPr/>
                </p14:nvContentPartPr>
                <p14:xfrm>
                  <a:off x="5296229" y="2450096"/>
                  <a:ext cx="3318840" cy="24714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E7A89914-7659-034F-A5BC-60DA0254A76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287589" y="2441096"/>
                    <a:ext cx="3336480" cy="248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AB9E6A82-B0EE-BE42-BC8F-DBB27E4FBF21}"/>
                      </a:ext>
                    </a:extLst>
                  </p14:cNvPr>
                  <p14:cNvContentPartPr/>
                  <p14:nvPr/>
                </p14:nvContentPartPr>
                <p14:xfrm>
                  <a:off x="5300549" y="4744016"/>
                  <a:ext cx="45000" cy="1879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AB9E6A82-B0EE-BE42-BC8F-DBB27E4FBF2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291909" y="4735016"/>
                    <a:ext cx="6264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3D1A3A39-ACD4-C844-B312-F201887D9BC4}"/>
                      </a:ext>
                    </a:extLst>
                  </p14:cNvPr>
                  <p14:cNvContentPartPr/>
                  <p14:nvPr/>
                </p14:nvContentPartPr>
                <p14:xfrm>
                  <a:off x="5287589" y="4947416"/>
                  <a:ext cx="220320" cy="212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D1A3A39-ACD4-C844-B312-F201887D9BC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278589" y="4938776"/>
                    <a:ext cx="23796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86ECFC6-F3A3-984E-A95C-8C8F5868E856}"/>
              </a:ext>
            </a:extLst>
          </p:cNvPr>
          <p:cNvSpPr/>
          <p:nvPr/>
        </p:nvSpPr>
        <p:spPr>
          <a:xfrm>
            <a:off x="4013032" y="4989136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31E981-FA6C-0842-B340-2C05A291B232}"/>
              </a:ext>
            </a:extLst>
          </p:cNvPr>
          <p:cNvGrpSpPr/>
          <p:nvPr/>
        </p:nvGrpSpPr>
        <p:grpSpPr>
          <a:xfrm>
            <a:off x="4560749" y="2675816"/>
            <a:ext cx="4655520" cy="2216160"/>
            <a:chOff x="4560749" y="2675816"/>
            <a:chExt cx="4655520" cy="22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A9F640-18A5-6844-BF24-813305D84AB9}"/>
                    </a:ext>
                  </a:extLst>
                </p14:cNvPr>
                <p14:cNvContentPartPr/>
                <p14:nvPr/>
              </p14:nvContentPartPr>
              <p14:xfrm>
                <a:off x="8485469" y="2675816"/>
                <a:ext cx="730800" cy="438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A9F640-18A5-6844-BF24-813305D84A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76829" y="2667176"/>
                  <a:ext cx="748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DC3079-CFEF-7142-863C-8C038C76AB45}"/>
                    </a:ext>
                  </a:extLst>
                </p14:cNvPr>
                <p14:cNvContentPartPr/>
                <p14:nvPr/>
              </p14:nvContentPartPr>
              <p14:xfrm>
                <a:off x="4560749" y="3048416"/>
                <a:ext cx="3963600" cy="184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DC3079-CFEF-7142-863C-8C038C76AB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52109" y="3039416"/>
                  <a:ext cx="3981240" cy="18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ED7F4B-EFF1-6D43-9D34-3FC67BA0F5E7}"/>
              </a:ext>
            </a:extLst>
          </p:cNvPr>
          <p:cNvGrpSpPr/>
          <p:nvPr/>
        </p:nvGrpSpPr>
        <p:grpSpPr>
          <a:xfrm>
            <a:off x="3399886" y="2392273"/>
            <a:ext cx="3620143" cy="1604330"/>
            <a:chOff x="3265714" y="2403323"/>
            <a:chExt cx="3620143" cy="160433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CEFC5A-DFBD-E247-9B10-EA46F7E0BB4D}"/>
                </a:ext>
              </a:extLst>
            </p:cNvPr>
            <p:cNvSpPr/>
            <p:nvPr/>
          </p:nvSpPr>
          <p:spPr>
            <a:xfrm>
              <a:off x="3265714" y="3563031"/>
              <a:ext cx="2984361" cy="444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AC7875A-A80D-B449-98B4-92684EB4F0F6}"/>
                </a:ext>
              </a:extLst>
            </p:cNvPr>
            <p:cNvGrpSpPr/>
            <p:nvPr/>
          </p:nvGrpSpPr>
          <p:grpSpPr>
            <a:xfrm>
              <a:off x="5086662" y="2403323"/>
              <a:ext cx="1799195" cy="1040053"/>
              <a:chOff x="5086662" y="2403323"/>
              <a:chExt cx="1799195" cy="104005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575E656-404F-B24E-8401-C18D740E5570}"/>
                      </a:ext>
                    </a:extLst>
                  </p14:cNvPr>
                  <p14:cNvContentPartPr/>
                  <p14:nvPr/>
                </p14:nvContentPartPr>
                <p14:xfrm>
                  <a:off x="5105657" y="2403323"/>
                  <a:ext cx="1780200" cy="10245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575E656-404F-B24E-8401-C18D740E55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097017" y="2394683"/>
                    <a:ext cx="1797840" cy="10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5EE5770-854F-564D-A70C-E5BF3FCEA470}"/>
                      </a:ext>
                    </a:extLst>
                  </p14:cNvPr>
                  <p14:cNvContentPartPr/>
                  <p14:nvPr/>
                </p14:nvContentPartPr>
                <p14:xfrm>
                  <a:off x="5086662" y="3204696"/>
                  <a:ext cx="221040" cy="2386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5EE5770-854F-564D-A70C-E5BF3FCEA4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078022" y="3195696"/>
                    <a:ext cx="238680" cy="256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4EDFD3C-03CD-C841-84CA-82A5F444E807}"/>
              </a:ext>
            </a:extLst>
          </p:cNvPr>
          <p:cNvSpPr/>
          <p:nvPr/>
        </p:nvSpPr>
        <p:spPr>
          <a:xfrm>
            <a:off x="605057" y="4702670"/>
            <a:ext cx="3225359" cy="65259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add </a:t>
            </a:r>
            <a:r>
              <a:rPr lang="en-US" altLang="en-US" dirty="0" err="1">
                <a:latin typeface="Courier New" charset="0"/>
              </a:rPr>
              <a:t>esi</a:t>
            </a:r>
            <a:r>
              <a:rPr lang="en-US" altLang="en-US" dirty="0">
                <a:latin typeface="Courier New" charset="0"/>
              </a:rPr>
              <a:t>, 2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ax, [</a:t>
            </a:r>
            <a:r>
              <a:rPr lang="en-US" altLang="en-US" dirty="0" err="1">
                <a:latin typeface="Courier New" charset="0"/>
              </a:rPr>
              <a:t>esi</a:t>
            </a:r>
            <a:r>
              <a:rPr lang="en-US" altLang="en-US" dirty="0">
                <a:latin typeface="Courier New" charset="0"/>
              </a:rPr>
              <a:t>]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298DE5-7728-A645-BD1D-316E46A94755}"/>
              </a:ext>
            </a:extLst>
          </p:cNvPr>
          <p:cNvGrpSpPr/>
          <p:nvPr/>
        </p:nvGrpSpPr>
        <p:grpSpPr>
          <a:xfrm>
            <a:off x="367792" y="4907372"/>
            <a:ext cx="2423558" cy="993571"/>
            <a:chOff x="885784" y="4987205"/>
            <a:chExt cx="2461657" cy="100118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2D0260-A703-944F-8A26-3FD60EA4D14D}"/>
                </a:ext>
              </a:extLst>
            </p:cNvPr>
            <p:cNvSpPr/>
            <p:nvPr/>
          </p:nvSpPr>
          <p:spPr>
            <a:xfrm>
              <a:off x="885784" y="5543771"/>
              <a:ext cx="2461657" cy="44462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4044000+2 = 4044002 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4507F69-9272-5F49-BFE6-E72E2E84A0BD}"/>
                </a:ext>
              </a:extLst>
            </p:cNvPr>
            <p:cNvCxnSpPr/>
            <p:nvPr/>
          </p:nvCxnSpPr>
          <p:spPr>
            <a:xfrm flipH="1">
              <a:off x="885784" y="4987205"/>
              <a:ext cx="1387446" cy="556566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EBDF03-9B53-284B-8016-49C2944CD80B}"/>
                </a:ext>
              </a:extLst>
            </p:cNvPr>
            <p:cNvCxnSpPr>
              <a:cxnSpLocks/>
            </p:cNvCxnSpPr>
            <p:nvPr/>
          </p:nvCxnSpPr>
          <p:spPr>
            <a:xfrm>
              <a:off x="2985387" y="5013305"/>
              <a:ext cx="356430" cy="545458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0FB114F-C81C-D240-8305-E8318EA41860}"/>
                  </a:ext>
                </a:extLst>
              </p14:cNvPr>
              <p14:cNvContentPartPr/>
              <p14:nvPr/>
            </p14:nvContentPartPr>
            <p14:xfrm>
              <a:off x="2863030" y="3250993"/>
              <a:ext cx="7816320" cy="2583015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0FB114F-C81C-D240-8305-E8318EA418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4390" y="3241993"/>
                <a:ext cx="7833960" cy="2600655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1EB614A-3C35-0948-BF46-FCB4514904B7}"/>
              </a:ext>
            </a:extLst>
          </p:cNvPr>
          <p:cNvGrpSpPr/>
          <p:nvPr/>
        </p:nvGrpSpPr>
        <p:grpSpPr>
          <a:xfrm>
            <a:off x="5442749" y="3137696"/>
            <a:ext cx="3668400" cy="1887480"/>
            <a:chOff x="5442749" y="3137696"/>
            <a:chExt cx="3668400" cy="18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548F23-0538-5B46-B4D5-DB210EDDFDAB}"/>
                    </a:ext>
                  </a:extLst>
                </p14:cNvPr>
                <p14:cNvContentPartPr/>
                <p14:nvPr/>
              </p14:nvContentPartPr>
              <p14:xfrm>
                <a:off x="8640989" y="3137696"/>
                <a:ext cx="470160" cy="360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548F23-0538-5B46-B4D5-DB210EDDFD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1989" y="3128696"/>
                  <a:ext cx="487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051DF2C-ACF4-9344-A7B5-930A759516EA}"/>
                    </a:ext>
                  </a:extLst>
                </p14:cNvPr>
                <p14:cNvContentPartPr/>
                <p14:nvPr/>
              </p14:nvContentPartPr>
              <p14:xfrm>
                <a:off x="5442749" y="3412736"/>
                <a:ext cx="3208680" cy="161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051DF2C-ACF4-9344-A7B5-930A759516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34109" y="3403736"/>
                  <a:ext cx="3226320" cy="1630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05B18A0-FE31-234D-BDC4-E3212436A84A}"/>
              </a:ext>
            </a:extLst>
          </p:cNvPr>
          <p:cNvSpPr/>
          <p:nvPr/>
        </p:nvSpPr>
        <p:spPr>
          <a:xfrm>
            <a:off x="4002404" y="4978045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F999A3-DD64-8149-AA9F-85819E0EB202}"/>
              </a:ext>
            </a:extLst>
          </p:cNvPr>
          <p:cNvSpPr/>
          <p:nvPr/>
        </p:nvSpPr>
        <p:spPr>
          <a:xfrm>
            <a:off x="4916627" y="5001447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44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C4A48FE-C62E-5444-9550-72BBF97E6FD7}"/>
              </a:ext>
            </a:extLst>
          </p:cNvPr>
          <p:cNvGrpSpPr/>
          <p:nvPr/>
        </p:nvGrpSpPr>
        <p:grpSpPr>
          <a:xfrm>
            <a:off x="4619789" y="3602096"/>
            <a:ext cx="4587120" cy="1728720"/>
            <a:chOff x="4619789" y="3602096"/>
            <a:chExt cx="4587120" cy="172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4967667-59AA-E046-BD39-F1F16594F0F7}"/>
                    </a:ext>
                  </a:extLst>
                </p14:cNvPr>
                <p14:cNvContentPartPr/>
                <p14:nvPr/>
              </p14:nvContentPartPr>
              <p14:xfrm>
                <a:off x="8565749" y="3602096"/>
                <a:ext cx="641160" cy="405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4967667-59AA-E046-BD39-F1F16594F0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56749" y="3593096"/>
                  <a:ext cx="6588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B0429EA-4ECB-DA42-9959-2027DB1999FC}"/>
                    </a:ext>
                  </a:extLst>
                </p14:cNvPr>
                <p14:cNvContentPartPr/>
                <p14:nvPr/>
              </p14:nvContentPartPr>
              <p14:xfrm>
                <a:off x="4619789" y="3866696"/>
                <a:ext cx="3964680" cy="1464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B0429EA-4ECB-DA42-9959-2027DB1999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10789" y="3858056"/>
                  <a:ext cx="3982320" cy="148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68F4FCD-7B59-A34C-A049-14B2D652E826}"/>
                  </a:ext>
                </a:extLst>
              </p14:cNvPr>
              <p14:cNvContentPartPr/>
              <p14:nvPr/>
            </p14:nvContentPartPr>
            <p14:xfrm>
              <a:off x="8622629" y="3135176"/>
              <a:ext cx="502920" cy="3416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68F4FCD-7B59-A34C-A049-14B2D652E8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13989" y="3126176"/>
                <a:ext cx="520560" cy="3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3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  <p:bldP spid="27" grpId="1" animBg="1"/>
      <p:bldP spid="13" grpId="0" animBg="1"/>
      <p:bldP spid="14" grpId="0" animBg="1"/>
      <p:bldP spid="15" grpId="0" animBg="1"/>
      <p:bldP spid="16" grpId="0" animBg="1"/>
      <p:bldP spid="28" grpId="0" animBg="1"/>
      <p:bldP spid="30" grpId="0" animBg="1"/>
      <p:bldP spid="33" grpId="0" animBg="1"/>
      <p:bldP spid="33" grpId="1" animBg="1"/>
      <p:bldP spid="59" grpId="0" animBg="1"/>
      <p:bldP spid="59" grpId="1" animBg="1"/>
      <p:bldP spid="65" grpId="0" animBg="1"/>
      <p:bldP spid="79" grpId="0" animBg="1"/>
      <p:bldP spid="7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15AA-D0E2-714B-93D4-2DF66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4776-F138-3746-B0F3-EBE3823F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DB9D-73CF-5A4A-8920-6BBE83E7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D5362-E5B0-384D-8D31-324829CD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4ABC0-1607-1E44-B475-F5700563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93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B2791A2-B99F-E449-A758-821E400F1F5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Indirect Addressing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Operands</a:t>
            </a:r>
          </a:p>
        </p:txBody>
      </p:sp>
      <p:sp>
        <p:nvSpPr>
          <p:cNvPr id="60421" name="Text Box 3"/>
          <p:cNvSpPr txBox="1">
            <a:spLocks noChangeArrowheads="1"/>
          </p:cNvSpPr>
          <p:nvPr/>
        </p:nvSpPr>
        <p:spPr bwMode="auto">
          <a:xfrm>
            <a:off x="2919334" y="2998482"/>
            <a:ext cx="7696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val1 BYTE 10h,20h,30h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b="1" dirty="0" err="1">
                <a:latin typeface="Courier New" charset="0"/>
              </a:rPr>
              <a:t>esi</a:t>
            </a:r>
            <a:r>
              <a:rPr lang="en-US" altLang="en-US" sz="1800" dirty="0" err="1"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val1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</a:t>
            </a:r>
            <a:r>
              <a:rPr lang="en-US" altLang="en-US" sz="1800" b="1" dirty="0">
                <a:latin typeface="Courier New" charset="0"/>
              </a:rPr>
              <a:t>dereference</a:t>
            </a:r>
            <a:r>
              <a:rPr lang="en-US" altLang="en-US" sz="1800" dirty="0">
                <a:latin typeface="Courier New" charset="0"/>
              </a:rPr>
              <a:t> ESI (AL = 10h)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AL = 20h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AL = 30h</a:t>
            </a: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1284158" y="1767340"/>
            <a:ext cx="9331376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An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indirect operand </a:t>
            </a:r>
            <a:r>
              <a:rPr lang="en-US" altLang="en-US" sz="2000" b="1" dirty="0">
                <a:solidFill>
                  <a:srgbClr val="00B050"/>
                </a:solidFill>
                <a:latin typeface="+mn-lt"/>
              </a:rPr>
              <a:t>holds the </a:t>
            </a:r>
            <a:r>
              <a:rPr lang="en-US" altLang="en-US" sz="2000" b="1" u="sng" dirty="0">
                <a:solidFill>
                  <a:srgbClr val="00B050"/>
                </a:solidFill>
                <a:latin typeface="+mn-lt"/>
              </a:rPr>
              <a:t>address of a variable</a:t>
            </a:r>
            <a:r>
              <a:rPr lang="en-US" altLang="en-US" sz="2000" dirty="0">
                <a:latin typeface="+mn-lt"/>
              </a:rPr>
              <a:t>, usually an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array</a:t>
            </a:r>
            <a:r>
              <a:rPr lang="en-US" altLang="en-US" sz="2000" dirty="0">
                <a:latin typeface="+mn-lt"/>
              </a:rPr>
              <a:t> or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string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It can be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dereferenced</a:t>
            </a:r>
            <a:r>
              <a:rPr lang="en-US" altLang="en-US" sz="2000" dirty="0">
                <a:latin typeface="+mn-lt"/>
              </a:rPr>
              <a:t> (just like a pointer).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48150" y="404734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40379190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D8FE82B-886D-7841-A07A-41A0912D8A7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Indirect Addressing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Operands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61445" name="Text Box 3"/>
          <p:cNvSpPr txBox="1">
            <a:spLocks noChangeArrowheads="1"/>
          </p:cNvSpPr>
          <p:nvPr/>
        </p:nvSpPr>
        <p:spPr bwMode="auto">
          <a:xfrm>
            <a:off x="2667000" y="2677529"/>
            <a:ext cx="67818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myCount</a:t>
            </a:r>
            <a:r>
              <a:rPr lang="en-US" altLang="en-US" sz="1800" dirty="0">
                <a:latin typeface="Courier New" charset="0"/>
              </a:rPr>
              <a:t> WORD 7,3,2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myCount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 err="1">
                <a:latin typeface="Courier New" charset="0"/>
              </a:rPr>
              <a:t>inc</a:t>
            </a:r>
            <a:r>
              <a:rPr lang="en-US" altLang="en-US" sz="2000" b="1" dirty="0">
                <a:latin typeface="Courier New" charset="0"/>
              </a:rPr>
              <a:t> [</a:t>
            </a:r>
            <a:r>
              <a:rPr lang="en-US" altLang="en-US" sz="2000" b="1" dirty="0" err="1">
                <a:latin typeface="Courier New" charset="0"/>
              </a:rPr>
              <a:t>esi</a:t>
            </a:r>
            <a:r>
              <a:rPr lang="en-US" altLang="en-US" sz="2000" b="1" dirty="0">
                <a:latin typeface="Courier New" charset="0"/>
              </a:rPr>
              <a:t>]</a:t>
            </a:r>
            <a:r>
              <a:rPr lang="en-US" altLang="en-US" sz="1800" dirty="0">
                <a:latin typeface="Courier New" charset="0"/>
              </a:rPr>
              <a:t>	;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error: ambiguous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WORD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PTR</a:t>
            </a:r>
            <a:r>
              <a:rPr lang="en-US" altLang="en-US" sz="1800" dirty="0">
                <a:latin typeface="Courier New" charset="0"/>
              </a:rPr>
              <a:t> 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</a:t>
            </a:r>
            <a:r>
              <a:rPr lang="en-US" altLang="en-US" sz="2000" b="1" dirty="0">
                <a:solidFill>
                  <a:srgbClr val="112EAC"/>
                </a:solidFill>
                <a:latin typeface="Courier New" charset="0"/>
              </a:rPr>
              <a:t>ok</a:t>
            </a:r>
          </a:p>
        </p:txBody>
      </p:sp>
      <p:sp>
        <p:nvSpPr>
          <p:cNvPr id="61446" name="Text Box 4"/>
          <p:cNvSpPr txBox="1">
            <a:spLocks noChangeArrowheads="1"/>
          </p:cNvSpPr>
          <p:nvPr/>
        </p:nvSpPr>
        <p:spPr bwMode="auto">
          <a:xfrm>
            <a:off x="1220449" y="1825061"/>
            <a:ext cx="76962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Use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PTR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 t</a:t>
            </a:r>
            <a:r>
              <a:rPr lang="en-US" altLang="en-US" sz="2000" dirty="0">
                <a:latin typeface="+mn-lt"/>
              </a:rPr>
              <a:t>o clarify </a:t>
            </a:r>
            <a:r>
              <a:rPr lang="en-US" altLang="en-US" sz="2000" b="1" u="sng" dirty="0">
                <a:solidFill>
                  <a:srgbClr val="112EAC"/>
                </a:solidFill>
                <a:latin typeface="+mn-lt"/>
              </a:rPr>
              <a:t>the size </a:t>
            </a:r>
            <a:r>
              <a:rPr lang="en-US" altLang="en-US" sz="2000" dirty="0">
                <a:latin typeface="+mn-lt"/>
              </a:rPr>
              <a:t>attribute of a memory operand.</a:t>
            </a:r>
          </a:p>
        </p:txBody>
      </p:sp>
      <p:sp>
        <p:nvSpPr>
          <p:cNvPr id="2" name="Rectangle 1"/>
          <p:cNvSpPr/>
          <p:nvPr/>
        </p:nvSpPr>
        <p:spPr>
          <a:xfrm>
            <a:off x="9134007" y="3776743"/>
            <a:ext cx="260329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size</a:t>
            </a:r>
            <a:r>
              <a:rPr lang="en-US" sz="1600" dirty="0">
                <a:solidFill>
                  <a:srgbClr val="2F2A2B"/>
                </a:solidFill>
              </a:rPr>
              <a:t> of an </a:t>
            </a:r>
            <a:r>
              <a:rPr lang="en-US" sz="1600" b="1" dirty="0">
                <a:solidFill>
                  <a:srgbClr val="2F2A2B"/>
                </a:solidFill>
              </a:rPr>
              <a:t>operand</a:t>
            </a:r>
            <a:r>
              <a:rPr lang="en-US" sz="1600" dirty="0">
                <a:solidFill>
                  <a:srgbClr val="2F2A2B"/>
                </a:solidFill>
              </a:rPr>
              <a:t> </a:t>
            </a:r>
            <a:r>
              <a:rPr lang="en-US" sz="1600" b="1" dirty="0">
                <a:solidFill>
                  <a:srgbClr val="2F2A2B"/>
                </a:solidFill>
              </a:rPr>
              <a:t>may not be evident</a:t>
            </a:r>
            <a:r>
              <a:rPr lang="en-US" sz="1600" dirty="0">
                <a:solidFill>
                  <a:srgbClr val="2F2A2B"/>
                </a:solidFill>
              </a:rPr>
              <a:t> from the context of an instruction.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340A2E-820D-AB4B-BACD-14907604CC52}"/>
              </a:ext>
            </a:extLst>
          </p:cNvPr>
          <p:cNvSpPr/>
          <p:nvPr/>
        </p:nvSpPr>
        <p:spPr>
          <a:xfrm>
            <a:off x="6207030" y="3299012"/>
            <a:ext cx="5853953" cy="1972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02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DCBBB93-EBA0-1C48-92E2-48959E73D38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Indirect Addressing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112EAC"/>
                </a:solidFill>
              </a:rPr>
              <a:t>Array Sum Example</a:t>
            </a:r>
          </a:p>
        </p:txBody>
      </p:sp>
      <p:sp>
        <p:nvSpPr>
          <p:cNvPr id="62469" name="Text Box 3"/>
          <p:cNvSpPr txBox="1">
            <a:spLocks noChangeArrowheads="1"/>
          </p:cNvSpPr>
          <p:nvPr/>
        </p:nvSpPr>
        <p:spPr bwMode="auto">
          <a:xfrm>
            <a:off x="2660754" y="2994285"/>
            <a:ext cx="7696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WORD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esi,OFFSET</a:t>
            </a:r>
            <a:r>
              <a:rPr lang="en-US" altLang="en-US" sz="1800" dirty="0">
                <a:latin typeface="Courier New" charset="0"/>
              </a:rPr>
              <a:t> arrayW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add esi,2</a:t>
            </a:r>
            <a:r>
              <a:rPr lang="en-US" altLang="en-US" sz="1800" dirty="0">
                <a:latin typeface="Courier New" charset="0"/>
              </a:rPr>
              <a:t>	; or: 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add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arrayW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add ax,[</a:t>
            </a:r>
            <a:r>
              <a:rPr lang="en-US" altLang="en-US" sz="1800" b="1" dirty="0" err="1">
                <a:latin typeface="Courier New" charset="0"/>
              </a:rPr>
              <a:t>esi</a:t>
            </a:r>
            <a:r>
              <a:rPr lang="en-US" altLang="en-US" sz="1800" b="1" dirty="0">
                <a:latin typeface="Courier New" charset="0"/>
              </a:rPr>
              <a:t>]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add esi,2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add ax,[</a:t>
            </a:r>
            <a:r>
              <a:rPr lang="en-US" altLang="en-US" sz="1800" b="1" dirty="0" err="1">
                <a:latin typeface="Courier New" charset="0"/>
              </a:rPr>
              <a:t>esi</a:t>
            </a:r>
            <a:r>
              <a:rPr lang="en-US" altLang="en-US" sz="1800" b="1" dirty="0">
                <a:latin typeface="Courier New" charset="0"/>
              </a:rPr>
              <a:t>]</a:t>
            </a:r>
            <a:r>
              <a:rPr lang="en-US" altLang="en-US" sz="1800" dirty="0">
                <a:latin typeface="Courier New" charset="0"/>
              </a:rPr>
              <a:t>	; AX = sum of the array</a:t>
            </a:r>
          </a:p>
        </p:txBody>
      </p:sp>
      <p:sp>
        <p:nvSpPr>
          <p:cNvPr id="62470" name="Text Box 4"/>
          <p:cNvSpPr txBox="1">
            <a:spLocks noChangeArrowheads="1"/>
          </p:cNvSpPr>
          <p:nvPr/>
        </p:nvSpPr>
        <p:spPr bwMode="auto">
          <a:xfrm>
            <a:off x="1205458" y="1773497"/>
            <a:ext cx="9950221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Indirect operands are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ideal for traversing an array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Note that the register in brackets must be incremented by a value that matches the array type.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343144" y="5661285"/>
            <a:ext cx="5508885" cy="55399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latin typeface="+mn-lt"/>
              </a:rPr>
              <a:t>ToDo</a:t>
            </a:r>
            <a:r>
              <a:rPr lang="en-US" altLang="en-US" sz="1800" dirty="0">
                <a:latin typeface="+mn-lt"/>
              </a:rPr>
              <a:t>: Modify this example for an array of </a:t>
            </a:r>
            <a:r>
              <a:rPr lang="en-US" altLang="en-US" sz="1800" dirty="0" err="1">
                <a:latin typeface="+mn-lt"/>
              </a:rPr>
              <a:t>doublewords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23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1" grpId="0" animBg="1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5E8C42-99EE-514A-8BBC-234CD5FAF4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dirty="0"/>
              <a:t>Addressing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89" y="1974954"/>
            <a:ext cx="5867400" cy="3048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Indirect Operands</a:t>
            </a:r>
          </a:p>
          <a:p>
            <a:pPr lvl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Array Sum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Indexed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Pointers</a:t>
            </a:r>
          </a:p>
        </p:txBody>
      </p:sp>
    </p:spTree>
    <p:extLst>
      <p:ext uri="{BB962C8B-B14F-4D97-AF65-F5344CB8AC3E}">
        <p14:creationId xmlns:p14="http://schemas.microsoft.com/office/powerpoint/2010/main" val="11735283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9BF4-BF95-8E41-8B56-E6BF8774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Operands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8930D-8839-174C-A1DA-DAE3BA54C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storing the address in ESI register (or any 32-bit register)</a:t>
            </a:r>
          </a:p>
          <a:p>
            <a:pPr lvl="1"/>
            <a:r>
              <a:rPr lang="en-US" dirty="0"/>
              <a:t>You can use these registers as counter. 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2800" dirty="0"/>
              <a:t>An </a:t>
            </a:r>
            <a:r>
              <a:rPr lang="en-US" altLang="en-US" sz="2800" b="1" dirty="0">
                <a:solidFill>
                  <a:srgbClr val="112EAC"/>
                </a:solidFill>
              </a:rPr>
              <a:t>indexed operand </a:t>
            </a:r>
            <a:r>
              <a:rPr lang="en-US" altLang="en-US" sz="2800" u="sng" dirty="0"/>
              <a:t>adds a constant to a register</a:t>
            </a:r>
            <a:r>
              <a:rPr lang="en-US" altLang="en-US" sz="2800" dirty="0"/>
              <a:t> to generate an </a:t>
            </a:r>
            <a:r>
              <a:rPr lang="en-US" altLang="en-US" sz="2800" b="1" u="sng" dirty="0">
                <a:solidFill>
                  <a:srgbClr val="112EAC"/>
                </a:solidFill>
              </a:rPr>
              <a:t>effective address. 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2800" dirty="0"/>
              <a:t>There are two notational forms: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800" dirty="0"/>
              <a:t>	          </a:t>
            </a:r>
            <a:r>
              <a:rPr lang="en-US" altLang="en-US" sz="2800" b="1" dirty="0">
                <a:solidFill>
                  <a:srgbClr val="112EAC"/>
                </a:solidFill>
              </a:rPr>
              <a:t>[</a:t>
            </a:r>
            <a:r>
              <a:rPr lang="en-US" altLang="en-US" sz="2800" b="1" i="1" dirty="0">
                <a:solidFill>
                  <a:srgbClr val="112EAC"/>
                </a:solidFill>
              </a:rPr>
              <a:t>label</a:t>
            </a:r>
            <a:r>
              <a:rPr lang="en-US" altLang="en-US" sz="2800" b="1" dirty="0">
                <a:solidFill>
                  <a:srgbClr val="112EAC"/>
                </a:solidFill>
              </a:rPr>
              <a:t> + </a:t>
            </a:r>
            <a:r>
              <a:rPr lang="en-US" altLang="en-US" sz="2800" b="1" i="1" dirty="0">
                <a:solidFill>
                  <a:srgbClr val="112EAC"/>
                </a:solidFill>
              </a:rPr>
              <a:t>reg</a:t>
            </a:r>
            <a:r>
              <a:rPr lang="en-US" altLang="en-US" sz="2800" b="1" dirty="0">
                <a:solidFill>
                  <a:srgbClr val="112EAC"/>
                </a:solidFill>
              </a:rPr>
              <a:t>]	   </a:t>
            </a:r>
            <a:r>
              <a:rPr lang="en-US" altLang="en-US" sz="2800" b="1" i="1" dirty="0">
                <a:solidFill>
                  <a:srgbClr val="112EAC"/>
                </a:solidFill>
              </a:rPr>
              <a:t>label</a:t>
            </a:r>
            <a:r>
              <a:rPr lang="en-US" altLang="en-US" sz="2800" b="1" dirty="0">
                <a:solidFill>
                  <a:srgbClr val="112EAC"/>
                </a:solidFill>
              </a:rPr>
              <a:t>[</a:t>
            </a:r>
            <a:r>
              <a:rPr lang="en-US" altLang="en-US" sz="2800" b="1" i="1" dirty="0">
                <a:solidFill>
                  <a:srgbClr val="112EAC"/>
                </a:solidFill>
              </a:rPr>
              <a:t>reg</a:t>
            </a:r>
            <a:r>
              <a:rPr lang="en-US" altLang="en-US" sz="2800" b="1" dirty="0">
                <a:solidFill>
                  <a:srgbClr val="112EAC"/>
                </a:solidFill>
              </a:rPr>
              <a:t>]</a:t>
            </a:r>
          </a:p>
          <a:p>
            <a:endParaRPr lang="en-US" dirty="0"/>
          </a:p>
          <a:p>
            <a:r>
              <a:rPr lang="en-US" dirty="0"/>
              <a:t>[var1 + </a:t>
            </a:r>
            <a:r>
              <a:rPr lang="en-US" dirty="0" err="1"/>
              <a:t>esi</a:t>
            </a:r>
            <a:r>
              <a:rPr lang="en-US" dirty="0"/>
              <a:t>]       OR     var1[</a:t>
            </a:r>
            <a:r>
              <a:rPr lang="en-US" dirty="0" err="1"/>
              <a:t>esi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5B19F-FA46-D64A-AB9E-FC6A3852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F1F06-E90B-464A-8C4F-803D3312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F3EE-AD92-FD44-A649-4E000AED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97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17659</TotalTime>
  <Words>7945</Words>
  <Application>Microsoft Macintosh PowerPoint</Application>
  <PresentationFormat>Widescreen</PresentationFormat>
  <Paragraphs>1420</Paragraphs>
  <Slides>127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8" baseType="lpstr">
      <vt:lpstr>Arial</vt:lpstr>
      <vt:lpstr>Calibri</vt:lpstr>
      <vt:lpstr>Courier</vt:lpstr>
      <vt:lpstr>Courier New</vt:lpstr>
      <vt:lpstr>Garamond</vt:lpstr>
      <vt:lpstr>Helvetica</vt:lpstr>
      <vt:lpstr>Symbol</vt:lpstr>
      <vt:lpstr>Times New Roman</vt:lpstr>
      <vt:lpstr>Wingdings</vt:lpstr>
      <vt:lpstr>Office Theme</vt:lpstr>
      <vt:lpstr>VISIO</vt:lpstr>
      <vt:lpstr>CSC 3210 Computer Organization and  Programming</vt:lpstr>
      <vt:lpstr>Outline</vt:lpstr>
      <vt:lpstr>Data Transfer Instructions</vt:lpstr>
      <vt:lpstr>Data Transfer Instructions: Operand Types</vt:lpstr>
      <vt:lpstr>Data Transfer Instructions: Instruction Operand Notation</vt:lpstr>
      <vt:lpstr>Data Transfer Instructions </vt:lpstr>
      <vt:lpstr>How to see variables in VS</vt:lpstr>
      <vt:lpstr>Data Transfer Instructions: Direct Memory Operands</vt:lpstr>
      <vt:lpstr>Data Transfer Instructions: Direct Memory Operands</vt:lpstr>
      <vt:lpstr>Data Transfer Instructions: Direct Memory Operands</vt:lpstr>
      <vt:lpstr>Data Transfer Instructions: MOV Instruction</vt:lpstr>
      <vt:lpstr>Data Transfer Instructions: MOV Instruction</vt:lpstr>
      <vt:lpstr>Data Transfer Instructions: MOV Instruction</vt:lpstr>
      <vt:lpstr>Data Transfer Instructions: MOV Instruction</vt:lpstr>
      <vt:lpstr>Data Transfer Instructions: Zero &amp; Sign Extension</vt:lpstr>
      <vt:lpstr>PowerPoint Presentation</vt:lpstr>
      <vt:lpstr>Data Transfer Instructions: Zero &amp; Sign Extension</vt:lpstr>
      <vt:lpstr>PowerPoint Presentation</vt:lpstr>
      <vt:lpstr>Data Transfer Instructions: Zero &amp; Sign Extension</vt:lpstr>
      <vt:lpstr>Data Transfer Instructions: Zero Extension (MOVZX )</vt:lpstr>
      <vt:lpstr>PowerPoint Presentation</vt:lpstr>
      <vt:lpstr>Data Transfer Instructions: Zero Extension (MOVZX )</vt:lpstr>
      <vt:lpstr>Data Transfer Instructions: Sign Extension (MOVSX )</vt:lpstr>
      <vt:lpstr>Data Transfer Instructions: Sign Extension (MOVSX )</vt:lpstr>
      <vt:lpstr>Data Transfer Instructions: Zero &amp; Sign Extension</vt:lpstr>
      <vt:lpstr>PowerPoint Presentation</vt:lpstr>
      <vt:lpstr>Data Transfer Instructions: XCHG Instruction</vt:lpstr>
      <vt:lpstr>PowerPoint Presentation</vt:lpstr>
      <vt:lpstr>PowerPoint Presentation</vt:lpstr>
      <vt:lpstr>Data Transfer Instructions: XCHG Instruction</vt:lpstr>
      <vt:lpstr>Data Transfer Instructions: Direct-Offset Operands</vt:lpstr>
      <vt:lpstr>Data Transfer Instructions: Direct-Offset Operands</vt:lpstr>
      <vt:lpstr>PowerPoint Presentation</vt:lpstr>
      <vt:lpstr>Data Transfer Instructions: Direct-Offset Operands</vt:lpstr>
      <vt:lpstr>PowerPoint Presentation</vt:lpstr>
      <vt:lpstr>Data Transfer Instructions: Direct-Offset Operands</vt:lpstr>
      <vt:lpstr>PowerPoint Presentation</vt:lpstr>
      <vt:lpstr>Data Transfer Instructions: Direct-Offset Operands</vt:lpstr>
      <vt:lpstr>PowerPoint Presentation</vt:lpstr>
      <vt:lpstr>Outline</vt:lpstr>
      <vt:lpstr>Addition and Subtraction</vt:lpstr>
      <vt:lpstr>Addition and Subtraction: INC and DEC Instructions</vt:lpstr>
      <vt:lpstr>Addition and Subtraction: INC and DEC Examples</vt:lpstr>
      <vt:lpstr>Addition and Subtraction: INC and DEC Examples</vt:lpstr>
      <vt:lpstr>Addition and Subtraction</vt:lpstr>
      <vt:lpstr>ADD and SUB Instructions</vt:lpstr>
      <vt:lpstr>ADD and SUB Examples</vt:lpstr>
      <vt:lpstr>Addition and Subtraction</vt:lpstr>
      <vt:lpstr>NEG (negate) Instruction</vt:lpstr>
      <vt:lpstr>Addition and Subtraction</vt:lpstr>
      <vt:lpstr>Implementing Arithmetic Expressions</vt:lpstr>
      <vt:lpstr>Implementing Arithmetic Expressions</vt:lpstr>
      <vt:lpstr>Addition and Subtraction</vt:lpstr>
      <vt:lpstr>Flags: Why?</vt:lpstr>
      <vt:lpstr>Flags: Flags Affected by Arithmetic/Bitwise</vt:lpstr>
      <vt:lpstr>Flags: Flags Affected by Arithmetic/Bitwise</vt:lpstr>
      <vt:lpstr>Flags: Map</vt:lpstr>
      <vt:lpstr>Flags: Displaying CPU Flags in Visual Studio</vt:lpstr>
      <vt:lpstr>Flags: Unsigned and Signed Integers Operations</vt:lpstr>
      <vt:lpstr>Flags: Unsigned Operations, Zero flag (ZF) </vt:lpstr>
      <vt:lpstr>Flags: Unsigned Operations, Carry flag (CF) </vt:lpstr>
      <vt:lpstr>Flags: Unsigned Operations, Carry flag (CF) </vt:lpstr>
      <vt:lpstr>Flags: Unsigned Operations, Carry flag (CF) </vt:lpstr>
      <vt:lpstr>Flags: Unsigned Operations, Parity</vt:lpstr>
      <vt:lpstr>Flags: Signed Operations, Sign Flag (SF) </vt:lpstr>
      <vt:lpstr>Flags: Signed Operations, Sign Flag (SF) </vt:lpstr>
      <vt:lpstr>Flags: Signed Operations, Overflow Flag (OF)</vt:lpstr>
      <vt:lpstr>Flags: Unsigned and Signed Integers Operations</vt:lpstr>
      <vt:lpstr>Flags: Unsigned and Signed Integers Operations</vt:lpstr>
      <vt:lpstr>Flags: Unsigned and Signed Integers Operations</vt:lpstr>
      <vt:lpstr>Flags: Unsigned and Signed Integers Operations</vt:lpstr>
      <vt:lpstr>Flags: NEG Instruction</vt:lpstr>
      <vt:lpstr>Flags: NEG Instruction</vt:lpstr>
      <vt:lpstr>Flags: NEG Instruction</vt:lpstr>
      <vt:lpstr>Outline</vt:lpstr>
      <vt:lpstr>Operators and Directives</vt:lpstr>
      <vt:lpstr>OFFSET Operator</vt:lpstr>
      <vt:lpstr>OFFSET: Examples</vt:lpstr>
      <vt:lpstr>OFFSET: Examples</vt:lpstr>
      <vt:lpstr>OFFSET: Relating to C/C++</vt:lpstr>
      <vt:lpstr>PTR Operator</vt:lpstr>
      <vt:lpstr>PTR Operator</vt:lpstr>
      <vt:lpstr>PTR Operator: Example1</vt:lpstr>
      <vt:lpstr>PTR Operator: Example2</vt:lpstr>
      <vt:lpstr>PTR Operator: Exercise</vt:lpstr>
      <vt:lpstr>TYPE Operator</vt:lpstr>
      <vt:lpstr>LENGTHOF Operator</vt:lpstr>
      <vt:lpstr>SIZEOF Operator</vt:lpstr>
      <vt:lpstr>Outline</vt:lpstr>
      <vt:lpstr>Indirect Addressing</vt:lpstr>
      <vt:lpstr>Indirect Addressing (1)</vt:lpstr>
      <vt:lpstr>Indirect Addressing (2)</vt:lpstr>
      <vt:lpstr>Indirect Addressing</vt:lpstr>
      <vt:lpstr>Attendance</vt:lpstr>
      <vt:lpstr>Indirect Addressing: Indirect Operands</vt:lpstr>
      <vt:lpstr>Indirect Addressing: Indirect Operands</vt:lpstr>
      <vt:lpstr>Indirect Addressing: Array Sum Example</vt:lpstr>
      <vt:lpstr>Indirect Addressing</vt:lpstr>
      <vt:lpstr>Indexed Operands</vt:lpstr>
      <vt:lpstr>Indexed Operands</vt:lpstr>
      <vt:lpstr>Indirect Addressing</vt:lpstr>
      <vt:lpstr>Pointers</vt:lpstr>
      <vt:lpstr>Outline</vt:lpstr>
      <vt:lpstr>JMP and LOOP Instructions</vt:lpstr>
      <vt:lpstr>JMP and LOOP Instructions</vt:lpstr>
      <vt:lpstr>JMP and LOOP Instructions</vt:lpstr>
      <vt:lpstr>JMP Instruction (Unconditional Transfer)</vt:lpstr>
      <vt:lpstr>JMP Instruction (Unconditional Transfer)</vt:lpstr>
      <vt:lpstr>PowerPoint Presentation</vt:lpstr>
      <vt:lpstr>LOOP Instruction (Conditional Transfer)</vt:lpstr>
      <vt:lpstr>LOOP: Example</vt:lpstr>
      <vt:lpstr>PowerPoint Presentation</vt:lpstr>
      <vt:lpstr>LOOP: Example (Conditional Transfer)</vt:lpstr>
      <vt:lpstr>LOOP: Example (Conditional Transfer)</vt:lpstr>
      <vt:lpstr>LOOP: Example</vt:lpstr>
      <vt:lpstr>LOOP: Example</vt:lpstr>
      <vt:lpstr>LOOP: Nested LOOP</vt:lpstr>
      <vt:lpstr>LOOP: Nested LOOP</vt:lpstr>
      <vt:lpstr>JMP and LOOP Instructions</vt:lpstr>
      <vt:lpstr>Array: Summing an Integer Array</vt:lpstr>
      <vt:lpstr>Array: Summing an Integer Array</vt:lpstr>
      <vt:lpstr>JMP and LOOP Instructions</vt:lpstr>
      <vt:lpstr>Copying a String</vt:lpstr>
      <vt:lpstr>Copying a String</vt:lpstr>
      <vt:lpstr>PowerPoint Presentation</vt:lpstr>
      <vt:lpstr>Copying a String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135</cp:revision>
  <dcterms:created xsi:type="dcterms:W3CDTF">2020-12-18T04:27:11Z</dcterms:created>
  <dcterms:modified xsi:type="dcterms:W3CDTF">2022-03-01T13:46:44Z</dcterms:modified>
</cp:coreProperties>
</file>